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78" r:id="rId2"/>
    <p:sldId id="277" r:id="rId3"/>
    <p:sldId id="273" r:id="rId4"/>
    <p:sldId id="279" r:id="rId5"/>
    <p:sldId id="257" r:id="rId6"/>
    <p:sldId id="258" r:id="rId7"/>
    <p:sldId id="259" r:id="rId8"/>
    <p:sldId id="260" r:id="rId9"/>
    <p:sldId id="261" r:id="rId10"/>
    <p:sldId id="262" r:id="rId11"/>
    <p:sldId id="271" r:id="rId12"/>
    <p:sldId id="270" r:id="rId13"/>
    <p:sldId id="263" r:id="rId14"/>
    <p:sldId id="264" r:id="rId15"/>
    <p:sldId id="265" r:id="rId16"/>
    <p:sldId id="266" r:id="rId17"/>
    <p:sldId id="267" r:id="rId18"/>
    <p:sldId id="268" r:id="rId19"/>
    <p:sldId id="269" r:id="rId20"/>
    <p:sldId id="272"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Lato" panose="020F0502020204030203" pitchFamily="34" charset="77"/>
      <p:regular r:id="rId27"/>
      <p:bold r:id="rId28"/>
      <p:italic r:id="rId29"/>
      <p:boldItalic r:id="rId30"/>
    </p:embeddedFont>
    <p:embeddedFont>
      <p:font typeface="Raleway" pitchFamily="2" charset="77"/>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7423A3-CA28-4C80-8430-93B8033B7D97}">
  <a:tblStyle styleId="{C47423A3-CA28-4C80-8430-93B8033B7D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B62568A-0F71-412A-81C4-1E32A088A06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p:cViewPr varScale="1">
        <p:scale>
          <a:sx n="140" d="100"/>
          <a:sy n="140" d="100"/>
        </p:scale>
        <p:origin x="84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beccapcoh\Downloads\Visuals%202019_11.30.20-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beccapcoh\Downloads\Visuals%202019_11.30.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'Data Brief'!$L$56</c:f>
              <c:strCache>
                <c:ptCount val="1"/>
                <c:pt idx="0">
                  <c:v>MaineCare </c:v>
                </c:pt>
              </c:strCache>
            </c:strRef>
          </c:tx>
          <c:spPr>
            <a:ln w="28575" cap="rnd">
              <a:solidFill>
                <a:schemeClr val="tx2">
                  <a:lumMod val="60000"/>
                  <a:lumOff val="40000"/>
                </a:schemeClr>
              </a:solidFill>
              <a:round/>
            </a:ln>
            <a:effectLst/>
          </c:spPr>
          <c:marker>
            <c:symbol val="circle"/>
            <c:size val="8"/>
            <c:spPr>
              <a:solidFill>
                <a:schemeClr val="tx2">
                  <a:lumMod val="60000"/>
                  <a:lumOff val="40000"/>
                </a:schemeClr>
              </a:solidFill>
              <a:ln w="9525">
                <a:solidFill>
                  <a:schemeClr val="tx2">
                    <a:lumMod val="60000"/>
                    <a:lumOff val="40000"/>
                  </a:schemeClr>
                </a:solidFill>
              </a:ln>
              <a:effectLst/>
            </c:spPr>
          </c:marker>
          <c:dLbls>
            <c:dLbl>
              <c:idx val="0"/>
              <c:layout>
                <c:manualLayout>
                  <c:x val="-4.1608876560332873E-2"/>
                  <c:y val="-7.7360637087599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D8-2441-9A5E-9DD8081AD46E}"/>
                </c:ext>
              </c:extLst>
            </c:dLbl>
            <c:dLbl>
              <c:idx val="1"/>
              <c:layout>
                <c:manualLayout>
                  <c:x val="-8.3217753120666243E-3"/>
                  <c:y val="4.55062571103526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D8-2441-9A5E-9DD8081AD46E}"/>
                </c:ext>
              </c:extLst>
            </c:dLbl>
            <c:dLbl>
              <c:idx val="2"/>
              <c:layout>
                <c:manualLayout>
                  <c:x val="-4.1608876560332873E-2"/>
                  <c:y val="6.3708759954493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D8-2441-9A5E-9DD8081AD46E}"/>
                </c:ext>
              </c:extLst>
            </c:dLbl>
            <c:dLbl>
              <c:idx val="3"/>
              <c:layout>
                <c:manualLayout>
                  <c:x val="-6.3800277392510499E-2"/>
                  <c:y val="6.82593856655290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D8-2441-9A5E-9DD8081AD46E}"/>
                </c:ext>
              </c:extLst>
            </c:dLbl>
            <c:dLbl>
              <c:idx val="4"/>
              <c:layout>
                <c:manualLayout>
                  <c:x val="-8.3217753120665747E-2"/>
                  <c:y val="5.46075085324230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D8-2441-9A5E-9DD8081AD46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 Brief'!$K$57:$K$61</c:f>
              <c:strCache>
                <c:ptCount val="5"/>
                <c:pt idx="0">
                  <c:v>(0-2)</c:v>
                </c:pt>
                <c:pt idx="1">
                  <c:v>(3-5)</c:v>
                </c:pt>
                <c:pt idx="2">
                  <c:v>(6-12)</c:v>
                </c:pt>
                <c:pt idx="3">
                  <c:v>(13-18)</c:v>
                </c:pt>
                <c:pt idx="4">
                  <c:v>(19-20)</c:v>
                </c:pt>
              </c:strCache>
            </c:strRef>
          </c:cat>
          <c:val>
            <c:numRef>
              <c:f>'Data Brief'!$L$57:$L$61</c:f>
              <c:numCache>
                <c:formatCode>0.00%</c:formatCode>
                <c:ptCount val="5"/>
                <c:pt idx="0">
                  <c:v>0.45315719306750696</c:v>
                </c:pt>
                <c:pt idx="1">
                  <c:v>0.5878096908572682</c:v>
                </c:pt>
                <c:pt idx="2">
                  <c:v>0.65496854613233924</c:v>
                </c:pt>
                <c:pt idx="3">
                  <c:v>0.52728755746700284</c:v>
                </c:pt>
                <c:pt idx="4" formatCode="0%">
                  <c:v>0.31896401877281416</c:v>
                </c:pt>
              </c:numCache>
            </c:numRef>
          </c:val>
          <c:smooth val="0"/>
          <c:extLst>
            <c:ext xmlns:c16="http://schemas.microsoft.com/office/drawing/2014/chart" uri="{C3380CC4-5D6E-409C-BE32-E72D297353CC}">
              <c16:uniqueId val="{00000005-D7D8-2441-9A5E-9DD8081AD46E}"/>
            </c:ext>
          </c:extLst>
        </c:ser>
        <c:ser>
          <c:idx val="1"/>
          <c:order val="1"/>
          <c:tx>
            <c:strRef>
              <c:f>'Data Brief'!$M$56</c:f>
              <c:strCache>
                <c:ptCount val="1"/>
                <c:pt idx="0">
                  <c:v>Commercial Dental</c:v>
                </c:pt>
              </c:strCache>
            </c:strRef>
          </c:tx>
          <c:spPr>
            <a:ln w="28575" cap="rnd">
              <a:solidFill>
                <a:schemeClr val="accent4">
                  <a:lumMod val="75000"/>
                </a:schemeClr>
              </a:solidFill>
              <a:round/>
            </a:ln>
            <a:effectLst/>
          </c:spPr>
          <c:marker>
            <c:symbol val="circle"/>
            <c:size val="8"/>
            <c:spPr>
              <a:solidFill>
                <a:schemeClr val="accent4">
                  <a:lumMod val="75000"/>
                </a:schemeClr>
              </a:solidFill>
              <a:ln w="9525">
                <a:solidFill>
                  <a:schemeClr val="accent3">
                    <a:lumMod val="75000"/>
                  </a:schemeClr>
                </a:solidFill>
              </a:ln>
              <a:effectLst/>
            </c:spPr>
          </c:marker>
          <c:dLbls>
            <c:dLbl>
              <c:idx val="1"/>
              <c:layout>
                <c:manualLayout>
                  <c:x val="-4.1608876560332922E-2"/>
                  <c:y val="-6.3708759954493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D8-2441-9A5E-9DD8081AD46E}"/>
                </c:ext>
              </c:extLst>
            </c:dLbl>
            <c:dLbl>
              <c:idx val="2"/>
              <c:layout>
                <c:manualLayout>
                  <c:x val="-8.3217753120666763E-3"/>
                  <c:y val="-4.0955631399317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D8-2441-9A5E-9DD8081AD46E}"/>
                </c:ext>
              </c:extLst>
            </c:dLbl>
            <c:dLbl>
              <c:idx val="3"/>
              <c:layout>
                <c:manualLayout>
                  <c:x val="2.7739251040221915E-3"/>
                  <c:y val="-1.82025028441410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7D8-2441-9A5E-9DD8081AD46E}"/>
                </c:ext>
              </c:extLst>
            </c:dLbl>
            <c:dLbl>
              <c:idx val="4"/>
              <c:layout>
                <c:manualLayout>
                  <c:x val="-1.3869625520110958E-2"/>
                  <c:y val="-3.6405005688282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D8-2441-9A5E-9DD8081AD46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 Brief'!$K$57:$K$61</c:f>
              <c:strCache>
                <c:ptCount val="5"/>
                <c:pt idx="0">
                  <c:v>(0-2)</c:v>
                </c:pt>
                <c:pt idx="1">
                  <c:v>(3-5)</c:v>
                </c:pt>
                <c:pt idx="2">
                  <c:v>(6-12)</c:v>
                </c:pt>
                <c:pt idx="3">
                  <c:v>(13-18)</c:v>
                </c:pt>
                <c:pt idx="4">
                  <c:v>(19-20)</c:v>
                </c:pt>
              </c:strCache>
            </c:strRef>
          </c:cat>
          <c:val>
            <c:numRef>
              <c:f>'Data Brief'!$M$57:$M$61</c:f>
              <c:numCache>
                <c:formatCode>0.00%</c:formatCode>
                <c:ptCount val="5"/>
                <c:pt idx="0">
                  <c:v>0.38329764453961457</c:v>
                </c:pt>
                <c:pt idx="1">
                  <c:v>0.70002138122728241</c:v>
                </c:pt>
                <c:pt idx="2">
                  <c:v>0.77302106027596229</c:v>
                </c:pt>
                <c:pt idx="3">
                  <c:v>0.70346095158829236</c:v>
                </c:pt>
                <c:pt idx="4" formatCode="0%">
                  <c:v>0.55701568461212381</c:v>
                </c:pt>
              </c:numCache>
            </c:numRef>
          </c:val>
          <c:smooth val="0"/>
          <c:extLst>
            <c:ext xmlns:c16="http://schemas.microsoft.com/office/drawing/2014/chart" uri="{C3380CC4-5D6E-409C-BE32-E72D297353CC}">
              <c16:uniqueId val="{0000000A-D7D8-2441-9A5E-9DD8081AD46E}"/>
            </c:ext>
          </c:extLst>
        </c:ser>
        <c:dLbls>
          <c:showLegendKey val="0"/>
          <c:showVal val="0"/>
          <c:showCatName val="0"/>
          <c:showSerName val="0"/>
          <c:showPercent val="0"/>
          <c:showBubbleSize val="0"/>
        </c:dLbls>
        <c:marker val="1"/>
        <c:smooth val="0"/>
        <c:axId val="525107496"/>
        <c:axId val="525104544"/>
      </c:lineChart>
      <c:catAx>
        <c:axId val="525107496"/>
        <c:scaling>
          <c:orientation val="minMax"/>
        </c:scaling>
        <c:delete val="0"/>
        <c:axPos val="b"/>
        <c:majorGridlines>
          <c:spPr>
            <a:ln w="9525" cap="flat" cmpd="sng" algn="ctr">
              <a:solidFill>
                <a:schemeClr val="tx1">
                  <a:alpha val="25000"/>
                </a:schemeClr>
              </a:solidFill>
              <a:round/>
            </a:ln>
            <a:effectLst/>
          </c:spPr>
        </c:majorGridlines>
        <c:numFmt formatCode="General" sourceLinked="1"/>
        <c:majorTickMark val="none"/>
        <c:minorTickMark val="none"/>
        <c:tickLblPos val="nextTo"/>
        <c:spPr>
          <a:noFill/>
          <a:ln w="9525" cap="flat" cmpd="sng" algn="ctr">
            <a:solidFill>
              <a:schemeClr val="tx1">
                <a:alpha val="25000"/>
              </a:schemeClr>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525104544"/>
        <c:crosses val="autoZero"/>
        <c:auto val="1"/>
        <c:lblAlgn val="ctr"/>
        <c:lblOffset val="100"/>
        <c:noMultiLvlLbl val="0"/>
      </c:catAx>
      <c:valAx>
        <c:axId val="525104544"/>
        <c:scaling>
          <c:orientation val="minMax"/>
          <c:min val="0.2"/>
        </c:scaling>
        <c:delete val="0"/>
        <c:axPos val="l"/>
        <c:numFmt formatCode="0%" sourceLinked="0"/>
        <c:majorTickMark val="none"/>
        <c:minorTickMark val="none"/>
        <c:tickLblPos val="nextTo"/>
        <c:spPr>
          <a:noFill/>
          <a:ln>
            <a:solidFill>
              <a:schemeClr val="tx1">
                <a:alpha val="25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25107496"/>
        <c:crosses val="autoZero"/>
        <c:crossBetween val="between"/>
        <c:majorUnit val="0.2"/>
      </c:valAx>
      <c:spPr>
        <a:noFill/>
        <a:ln>
          <a:noFill/>
        </a:ln>
        <a:effectLst/>
      </c:spPr>
    </c:plotArea>
    <c:legend>
      <c:legendPos val="b"/>
      <c:layout>
        <c:manualLayout>
          <c:xMode val="edge"/>
          <c:yMode val="edge"/>
          <c:x val="0.15021986334278448"/>
          <c:y val="0.90628189508980705"/>
          <c:w val="0.66492968354185311"/>
          <c:h val="9.371810491019304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chart>
  <c:spPr>
    <a:solidFill>
      <a:schemeClr val="bg1">
        <a:lumMod val="85000"/>
      </a:schemeClr>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344925634295727E-2"/>
          <c:y val="4.1666666666666664E-2"/>
          <c:w val="0.88498840769903764"/>
          <c:h val="0.5873443423738699"/>
        </c:manualLayout>
      </c:layout>
      <c:lineChart>
        <c:grouping val="standard"/>
        <c:varyColors val="0"/>
        <c:ser>
          <c:idx val="0"/>
          <c:order val="0"/>
          <c:tx>
            <c:strRef>
              <c:f>'Data Brief'!$L$72</c:f>
              <c:strCache>
                <c:ptCount val="1"/>
                <c:pt idx="0">
                  <c:v>Commercial Dental</c:v>
                </c:pt>
              </c:strCache>
            </c:strRef>
          </c:tx>
          <c:spPr>
            <a:ln w="28575" cap="rnd">
              <a:noFill/>
              <a:round/>
            </a:ln>
            <a:effectLst/>
          </c:spPr>
          <c:marker>
            <c:symbol val="circle"/>
            <c:size val="8"/>
            <c:spPr>
              <a:solidFill>
                <a:schemeClr val="accent4">
                  <a:lumMod val="75000"/>
                  <a:alpha val="93000"/>
                </a:schemeClr>
              </a:solidFill>
              <a:ln w="9525">
                <a:solidFill>
                  <a:schemeClr val="accent4">
                    <a:lumMod val="75000"/>
                  </a:schemeClr>
                </a:solidFill>
              </a:ln>
              <a:effectLst/>
            </c:spPr>
          </c:marker>
          <c:dLbls>
            <c:dLbl>
              <c:idx val="8"/>
              <c:layout>
                <c:manualLayout>
                  <c:x val="-5.4219814532091716E-2"/>
                  <c:y val="-8.0335739282589691E-2"/>
                </c:manualLayout>
              </c:layout>
              <c:numFmt formatCode="0%" sourceLinked="0"/>
              <c:spPr>
                <a:solidFill>
                  <a:srgbClr val="665EB8">
                    <a:lumMod val="75000"/>
                  </a:srgbClr>
                </a:solidFill>
                <a:ln w="25400">
                  <a:solidFill>
                    <a:srgbClr val="755DD9">
                      <a:lumMod val="40000"/>
                      <a:lumOff val="60000"/>
                    </a:srgbClr>
                  </a:solid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0911031489424921E-2"/>
                      <c:h val="8.0000000000000016E-2"/>
                    </c:manualLayout>
                  </c15:layout>
                </c:ext>
                <c:ext xmlns:c16="http://schemas.microsoft.com/office/drawing/2014/chart" uri="{C3380CC4-5D6E-409C-BE32-E72D297353CC}">
                  <c16:uniqueId val="{00000000-305B-B74A-B38F-587900EDBE0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Brief'!$K$73:$K$89</c:f>
              <c:strCache>
                <c:ptCount val="17"/>
                <c:pt idx="0">
                  <c:v>Knox</c:v>
                </c:pt>
                <c:pt idx="1">
                  <c:v>York</c:v>
                </c:pt>
                <c:pt idx="2">
                  <c:v>Cumberland</c:v>
                </c:pt>
                <c:pt idx="3">
                  <c:v>Sagadahoc</c:v>
                </c:pt>
                <c:pt idx="4">
                  <c:v>Androscoggin</c:v>
                </c:pt>
                <c:pt idx="5">
                  <c:v>Waldo</c:v>
                </c:pt>
                <c:pt idx="6">
                  <c:v>Penobscot</c:v>
                </c:pt>
                <c:pt idx="7">
                  <c:v>Franklin</c:v>
                </c:pt>
                <c:pt idx="8">
                  <c:v>Maine</c:v>
                </c:pt>
                <c:pt idx="9">
                  <c:v>Kennebec</c:v>
                </c:pt>
                <c:pt idx="10">
                  <c:v>Oxford</c:v>
                </c:pt>
                <c:pt idx="11">
                  <c:v>Lincoln</c:v>
                </c:pt>
                <c:pt idx="12">
                  <c:v>Hancock</c:v>
                </c:pt>
                <c:pt idx="13">
                  <c:v>Somerset</c:v>
                </c:pt>
                <c:pt idx="14">
                  <c:v>Aroostook</c:v>
                </c:pt>
                <c:pt idx="15">
                  <c:v>Piscataquis</c:v>
                </c:pt>
                <c:pt idx="16">
                  <c:v>Washington</c:v>
                </c:pt>
              </c:strCache>
            </c:strRef>
          </c:cat>
          <c:val>
            <c:numRef>
              <c:f>'Data Brief'!$L$73:$L$89</c:f>
              <c:numCache>
                <c:formatCode>0.00%</c:formatCode>
                <c:ptCount val="17"/>
                <c:pt idx="0">
                  <c:v>0.70076335877862594</c:v>
                </c:pt>
                <c:pt idx="1">
                  <c:v>0.69718465972068278</c:v>
                </c:pt>
                <c:pt idx="2">
                  <c:v>0.73239919441230661</c:v>
                </c:pt>
                <c:pt idx="3">
                  <c:v>0.68522167487684726</c:v>
                </c:pt>
                <c:pt idx="4">
                  <c:v>0.67008264462809919</c:v>
                </c:pt>
                <c:pt idx="5">
                  <c:v>0.66276477146042367</c:v>
                </c:pt>
                <c:pt idx="6">
                  <c:v>0.68656226043149715</c:v>
                </c:pt>
                <c:pt idx="7">
                  <c:v>0.67468069120961682</c:v>
                </c:pt>
                <c:pt idx="8">
                  <c:v>0.69488301312535672</c:v>
                </c:pt>
                <c:pt idx="9">
                  <c:v>0.70658050903336411</c:v>
                </c:pt>
                <c:pt idx="10">
                  <c:v>0.63789796701189105</c:v>
                </c:pt>
                <c:pt idx="11">
                  <c:v>0.62222222222222223</c:v>
                </c:pt>
                <c:pt idx="12" formatCode="0%">
                  <c:v>0.65815324165029465</c:v>
                </c:pt>
                <c:pt idx="13">
                  <c:v>0.64201335387776071</c:v>
                </c:pt>
                <c:pt idx="14">
                  <c:v>0.672445255474452</c:v>
                </c:pt>
                <c:pt idx="15">
                  <c:v>0.58167938931297714</c:v>
                </c:pt>
                <c:pt idx="16">
                  <c:v>0.58700209643605872</c:v>
                </c:pt>
              </c:numCache>
            </c:numRef>
          </c:val>
          <c:smooth val="0"/>
          <c:extLst>
            <c:ext xmlns:c16="http://schemas.microsoft.com/office/drawing/2014/chart" uri="{C3380CC4-5D6E-409C-BE32-E72D297353CC}">
              <c16:uniqueId val="{00000001-305B-B74A-B38F-587900EDBE02}"/>
            </c:ext>
          </c:extLst>
        </c:ser>
        <c:ser>
          <c:idx val="1"/>
          <c:order val="1"/>
          <c:tx>
            <c:strRef>
              <c:f>'Data Brief'!$M$72</c:f>
              <c:strCache>
                <c:ptCount val="1"/>
                <c:pt idx="0">
                  <c:v>MaineCare</c:v>
                </c:pt>
              </c:strCache>
            </c:strRef>
          </c:tx>
          <c:spPr>
            <a:ln w="28575" cap="rnd">
              <a:noFill/>
              <a:round/>
            </a:ln>
            <a:effectLst/>
          </c:spPr>
          <c:marker>
            <c:symbol val="circle"/>
            <c:size val="8"/>
            <c:spPr>
              <a:solidFill>
                <a:schemeClr val="tx2">
                  <a:lumMod val="60000"/>
                  <a:lumOff val="40000"/>
                </a:schemeClr>
              </a:solidFill>
              <a:ln w="9525">
                <a:solidFill>
                  <a:schemeClr val="tx2">
                    <a:lumMod val="60000"/>
                    <a:lumOff val="40000"/>
                  </a:schemeClr>
                </a:solidFill>
              </a:ln>
              <a:effectLst/>
            </c:spPr>
          </c:marker>
          <c:dLbls>
            <c:dLbl>
              <c:idx val="8"/>
              <c:layout>
                <c:manualLayout>
                  <c:x val="-5.050612860523606E-2"/>
                  <c:y val="0.13725685331000281"/>
                </c:manualLayout>
              </c:layout>
              <c:numFmt formatCode="0%" sourceLinked="0"/>
              <c:spPr>
                <a:solidFill>
                  <a:srgbClr val="632E62">
                    <a:lumMod val="60000"/>
                    <a:lumOff val="40000"/>
                  </a:srgbClr>
                </a:solidFill>
                <a:ln w="25400">
                  <a:solidFill>
                    <a:srgbClr val="632E62">
                      <a:lumMod val="20000"/>
                      <a:lumOff val="80000"/>
                    </a:srgbClr>
                  </a:solid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0911031489424921E-2"/>
                      <c:h val="8.0000000000000016E-2"/>
                    </c:manualLayout>
                  </c15:layout>
                </c:ext>
                <c:ext xmlns:c16="http://schemas.microsoft.com/office/drawing/2014/chart" uri="{C3380CC4-5D6E-409C-BE32-E72D297353CC}">
                  <c16:uniqueId val="{00000002-305B-B74A-B38F-587900EDBE02}"/>
                </c:ext>
              </c:extLst>
            </c:dLbl>
            <c:numFmt formatCode="0%" sourceLinked="0"/>
            <c:spPr>
              <a:noFill/>
              <a:ln>
                <a:solidFill>
                  <a:srgbClr val="632E62">
                    <a:lumMod val="20000"/>
                    <a:lumOff val="80000"/>
                  </a:srgb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Brief'!$K$73:$K$89</c:f>
              <c:strCache>
                <c:ptCount val="17"/>
                <c:pt idx="0">
                  <c:v>Knox</c:v>
                </c:pt>
                <c:pt idx="1">
                  <c:v>York</c:v>
                </c:pt>
                <c:pt idx="2">
                  <c:v>Cumberland</c:v>
                </c:pt>
                <c:pt idx="3">
                  <c:v>Sagadahoc</c:v>
                </c:pt>
                <c:pt idx="4">
                  <c:v>Androscoggin</c:v>
                </c:pt>
                <c:pt idx="5">
                  <c:v>Waldo</c:v>
                </c:pt>
                <c:pt idx="6">
                  <c:v>Penobscot</c:v>
                </c:pt>
                <c:pt idx="7">
                  <c:v>Franklin</c:v>
                </c:pt>
                <c:pt idx="8">
                  <c:v>Maine</c:v>
                </c:pt>
                <c:pt idx="9">
                  <c:v>Kennebec</c:v>
                </c:pt>
                <c:pt idx="10">
                  <c:v>Oxford</c:v>
                </c:pt>
                <c:pt idx="11">
                  <c:v>Lincoln</c:v>
                </c:pt>
                <c:pt idx="12">
                  <c:v>Hancock</c:v>
                </c:pt>
                <c:pt idx="13">
                  <c:v>Somerset</c:v>
                </c:pt>
                <c:pt idx="14">
                  <c:v>Aroostook</c:v>
                </c:pt>
                <c:pt idx="15">
                  <c:v>Piscataquis</c:v>
                </c:pt>
                <c:pt idx="16">
                  <c:v>Washington</c:v>
                </c:pt>
              </c:strCache>
            </c:strRef>
          </c:cat>
          <c:val>
            <c:numRef>
              <c:f>'Data Brief'!$M$73:$M$89</c:f>
              <c:numCache>
                <c:formatCode>0.00%</c:formatCode>
                <c:ptCount val="17"/>
                <c:pt idx="0">
                  <c:v>0.53204113924050633</c:v>
                </c:pt>
                <c:pt idx="1">
                  <c:v>0.54303599374021905</c:v>
                </c:pt>
                <c:pt idx="2">
                  <c:v>0.5796574987026466</c:v>
                </c:pt>
                <c:pt idx="3">
                  <c:v>0.54312743461324431</c:v>
                </c:pt>
                <c:pt idx="4">
                  <c:v>0.53058548009367679</c:v>
                </c:pt>
                <c:pt idx="5">
                  <c:v>0.52779638312123245</c:v>
                </c:pt>
                <c:pt idx="6">
                  <c:v>0.5517051705170517</c:v>
                </c:pt>
                <c:pt idx="7">
                  <c:v>0.54691419969894628</c:v>
                </c:pt>
                <c:pt idx="8">
                  <c:v>0.56772653749137514</c:v>
                </c:pt>
                <c:pt idx="9">
                  <c:v>0.6053861562430447</c:v>
                </c:pt>
                <c:pt idx="10">
                  <c:v>0.5368835474513054</c:v>
                </c:pt>
                <c:pt idx="11">
                  <c:v>0.52982456140350875</c:v>
                </c:pt>
                <c:pt idx="12" formatCode="0%">
                  <c:v>0.58453002610966054</c:v>
                </c:pt>
                <c:pt idx="13">
                  <c:v>0.60408344429649352</c:v>
                </c:pt>
                <c:pt idx="14">
                  <c:v>0.65115477421578771</c:v>
                </c:pt>
                <c:pt idx="15">
                  <c:v>0.56309263311451496</c:v>
                </c:pt>
                <c:pt idx="16">
                  <c:v>0.61406202026404666</c:v>
                </c:pt>
              </c:numCache>
            </c:numRef>
          </c:val>
          <c:smooth val="0"/>
          <c:extLst>
            <c:ext xmlns:c16="http://schemas.microsoft.com/office/drawing/2014/chart" uri="{C3380CC4-5D6E-409C-BE32-E72D297353CC}">
              <c16:uniqueId val="{00000003-305B-B74A-B38F-587900EDBE02}"/>
            </c:ext>
          </c:extLst>
        </c:ser>
        <c:dLbls>
          <c:showLegendKey val="0"/>
          <c:showVal val="0"/>
          <c:showCatName val="0"/>
          <c:showSerName val="0"/>
          <c:showPercent val="0"/>
          <c:showBubbleSize val="0"/>
        </c:dLbls>
        <c:marker val="1"/>
        <c:smooth val="0"/>
        <c:axId val="290581952"/>
        <c:axId val="361722616"/>
      </c:lineChart>
      <c:catAx>
        <c:axId val="290581952"/>
        <c:scaling>
          <c:orientation val="minMax"/>
        </c:scaling>
        <c:delete val="0"/>
        <c:axPos val="b"/>
        <c:majorGridlines>
          <c:spPr>
            <a:ln w="9525" cap="flat" cmpd="sng" algn="ctr">
              <a:solidFill>
                <a:schemeClr val="tx1">
                  <a:alpha val="25000"/>
                </a:schemeClr>
              </a:solidFill>
              <a:round/>
            </a:ln>
            <a:effectLst/>
          </c:spPr>
        </c:majorGridlines>
        <c:numFmt formatCode="General" sourceLinked="1"/>
        <c:majorTickMark val="none"/>
        <c:minorTickMark val="none"/>
        <c:tickLblPos val="nextTo"/>
        <c:spPr>
          <a:solidFill>
            <a:schemeClr val="bg1">
              <a:lumMod val="85000"/>
            </a:schemeClr>
          </a:solidFill>
          <a:ln w="9525" cap="flat" cmpd="sng" algn="ctr">
            <a:solidFill>
              <a:schemeClr val="tx1">
                <a:alpha val="2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61722616"/>
        <c:crosses val="autoZero"/>
        <c:auto val="1"/>
        <c:lblAlgn val="ctr"/>
        <c:lblOffset val="100"/>
        <c:noMultiLvlLbl val="0"/>
      </c:catAx>
      <c:valAx>
        <c:axId val="361722616"/>
        <c:scaling>
          <c:orientation val="minMax"/>
          <c:min val="0.30000000000000004"/>
        </c:scaling>
        <c:delete val="0"/>
        <c:axPos val="l"/>
        <c:majorGridlines>
          <c:spPr>
            <a:ln w="9525" cap="flat" cmpd="sng" algn="ctr">
              <a:solidFill>
                <a:schemeClr val="tx1">
                  <a:alpha val="25000"/>
                </a:schemeClr>
              </a:solidFill>
              <a:round/>
            </a:ln>
            <a:effectLst/>
          </c:spPr>
        </c:majorGridlines>
        <c:numFmt formatCode="0%" sourceLinked="0"/>
        <c:majorTickMark val="none"/>
        <c:minorTickMark val="none"/>
        <c:tickLblPos val="nextTo"/>
        <c:spPr>
          <a:noFill/>
          <a:ln>
            <a:solidFill>
              <a:schemeClr val="tx1">
                <a:alpha val="25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90581952"/>
        <c:crosses val="autoZero"/>
        <c:crossBetween val="between"/>
        <c:majorUnit val="0.1"/>
      </c:valAx>
      <c:spPr>
        <a:noFill/>
        <a:ln>
          <a:noFill/>
        </a:ln>
        <a:effectLst/>
      </c:spPr>
    </c:plotArea>
    <c:legend>
      <c:legendPos val="b"/>
      <c:layout>
        <c:manualLayout>
          <c:xMode val="edge"/>
          <c:yMode val="edge"/>
          <c:x val="0.18959668903637356"/>
          <c:y val="0.94928412838516385"/>
          <c:w val="0.62080662192725289"/>
          <c:h val="3.4740029925484521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chart>
  <c:spPr>
    <a:solidFill>
      <a:schemeClr val="bg1">
        <a:lumMod val="85000"/>
      </a:schemeClr>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ata.mainepublichealth.gov/miyhs/files/2019_Reports/Detailed_Reports/K3/Maine%20K_3%20Detailed%20Table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cc3e99fd23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cc3e99fd23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3d75489c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d3d75489c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rtl="0" fontAlgn="ctr">
              <a:spcBef>
                <a:spcPts val="0"/>
              </a:spcBef>
              <a:spcAft>
                <a:spcPts val="0"/>
              </a:spcAft>
              <a:buFont typeface="Arial" panose="020B0604020202020204" pitchFamily="34" charset="0"/>
              <a:buChar char="•"/>
            </a:pPr>
            <a:r>
              <a:rPr lang="en-US" sz="1100">
                <a:effectLst/>
                <a:latin typeface="Calibri" panose="020F0502020204030204" pitchFamily="34" charset="0"/>
              </a:rPr>
              <a:t>Partially implemented</a:t>
            </a:r>
          </a:p>
          <a:p>
            <a:pPr marL="742950" lvl="1" indent="-285750" rtl="0" fontAlgn="ctr">
              <a:spcBef>
                <a:spcPts val="0"/>
              </a:spcBef>
              <a:spcAft>
                <a:spcPts val="0"/>
              </a:spcAft>
              <a:buFont typeface="Courier New" panose="02070309020205020404" pitchFamily="49" charset="0"/>
              <a:buChar char="o"/>
            </a:pPr>
            <a:r>
              <a:rPr lang="en-US" sz="1100">
                <a:effectLst/>
                <a:latin typeface="Calibri" panose="020F0502020204030204" pitchFamily="34" charset="0"/>
              </a:rPr>
              <a:t>Asked about 5 components of program</a:t>
            </a:r>
          </a:p>
          <a:p>
            <a:pPr marL="742950" lvl="1" indent="-285750" rtl="0" fontAlgn="ctr">
              <a:spcBef>
                <a:spcPts val="0"/>
              </a:spcBef>
              <a:spcAft>
                <a:spcPts val="0"/>
              </a:spcAft>
              <a:buFont typeface="Courier New" panose="02070309020205020404" pitchFamily="49" charset="0"/>
              <a:buChar char="o"/>
            </a:pPr>
            <a:r>
              <a:rPr lang="en-US" sz="1100">
                <a:effectLst/>
                <a:latin typeface="Calibri" panose="020F0502020204030204" pitchFamily="34" charset="0"/>
              </a:rPr>
              <a:t>Someone from practice responded to survey and said they were doing some but not all of the components </a:t>
            </a:r>
          </a:p>
          <a:p>
            <a:pPr marL="342900" rtl="0" fontAlgn="ctr">
              <a:spcBef>
                <a:spcPts val="0"/>
              </a:spcBef>
              <a:spcAft>
                <a:spcPts val="0"/>
              </a:spcAft>
              <a:buFont typeface="Arial" panose="020B0604020202020204" pitchFamily="34" charset="0"/>
              <a:buChar char="•"/>
            </a:pPr>
            <a:r>
              <a:rPr lang="en-US" sz="1100">
                <a:effectLst/>
                <a:latin typeface="Calibri" panose="020F0502020204030204" pitchFamily="34" charset="0"/>
              </a:rPr>
              <a:t>Hardwired</a:t>
            </a:r>
          </a:p>
          <a:p>
            <a:pPr marL="742950" lvl="1" indent="-285750" rtl="0" fontAlgn="ctr">
              <a:spcBef>
                <a:spcPts val="0"/>
              </a:spcBef>
              <a:spcAft>
                <a:spcPts val="0"/>
              </a:spcAft>
              <a:buFont typeface="Courier New" panose="02070309020205020404" pitchFamily="49" charset="0"/>
              <a:buChar char="o"/>
            </a:pPr>
            <a:r>
              <a:rPr lang="en-US" sz="1100">
                <a:effectLst/>
                <a:latin typeface="Calibri" panose="020F0502020204030204" pitchFamily="34" charset="0"/>
              </a:rPr>
              <a:t>Really worked at building it into system and EMR</a:t>
            </a:r>
          </a:p>
          <a:p>
            <a:pPr marL="1143000" lvl="2" indent="-228600" rtl="0" fontAlgn="ctr">
              <a:spcBef>
                <a:spcPts val="0"/>
              </a:spcBef>
              <a:spcAft>
                <a:spcPts val="0"/>
              </a:spcAft>
              <a:buFont typeface="Arial" panose="020B0604020202020204" pitchFamily="34" charset="0"/>
              <a:buChar char="§"/>
            </a:pPr>
            <a:r>
              <a:rPr lang="en-US" sz="1100">
                <a:effectLst/>
                <a:latin typeface="Calibri" panose="020F0502020204030204" pitchFamily="34" charset="0"/>
              </a:rPr>
              <a:t>Tracking info</a:t>
            </a:r>
          </a:p>
          <a:p>
            <a:pPr marL="742950" lvl="1" indent="-285750" rtl="0" fontAlgn="ctr">
              <a:spcBef>
                <a:spcPts val="0"/>
              </a:spcBef>
              <a:spcAft>
                <a:spcPts val="0"/>
              </a:spcAft>
              <a:buFont typeface="Courier New" panose="02070309020205020404" pitchFamily="49" charset="0"/>
              <a:buChar char="o"/>
            </a:pPr>
            <a:r>
              <a:rPr lang="en-US" sz="1100">
                <a:effectLst/>
                <a:latin typeface="Calibri" panose="020F0502020204030204" pitchFamily="34" charset="0"/>
              </a:rPr>
              <a:t>Have process of training new providers and staff</a:t>
            </a: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cc3e99fd23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cc3e99fd23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Advanced dental cases</a:t>
            </a:r>
          </a:p>
          <a:p>
            <a:pPr marL="171450" indent="-171450"/>
            <a:r>
              <a:rPr lang="en-US"/>
              <a:t>ACAP sends them to any place that might be close to them.  If a child lives in the Houlton area </a:t>
            </a:r>
            <a:r>
              <a:rPr lang="en-US" err="1"/>
              <a:t>theymight</a:t>
            </a:r>
            <a:r>
              <a:rPr lang="en-US"/>
              <a:t> send them to KVHC (Katahdin Valley Health Center).  They are located in both Houlton and Ashland.  To Norma (St Apollonia), Pines Dental in Caribou, Fish River Rural Health up in Fort Kent. </a:t>
            </a:r>
          </a:p>
          <a:p>
            <a:pPr marL="171450" indent="-171450"/>
            <a:r>
              <a:rPr lang="en-US"/>
              <a:t>Sometimes a family from another town might want to go to St Apollonia.  ACAP gives families information and options that would be available</a:t>
            </a:r>
          </a:p>
          <a:p>
            <a:pPr marL="0" lvl="0" indent="0" algn="l">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c3e99fd2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cc3e99fd2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d6913ca29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d6913ca29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d6913ca29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d6913ca29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d3c629b0e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d3c629b0e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chrome-extension://oemmndcbldboiebfnladdacbdfmadadm/</a:t>
            </a:r>
            <a:r>
              <a:rPr lang="en" u="sng">
                <a:solidFill>
                  <a:schemeClr val="hlink"/>
                </a:solidFill>
                <a:hlinkClick r:id="rId3"/>
              </a:rPr>
              <a:t>https://data.mainepublichealth.gov/miyhs/files/2019_Reports/Detailed_Reports/K3/Maine%20K_3%20Detailed%20Tables.pdf</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c3e99fd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c3e99fd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d8fefedf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d8fefedf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200" dirty="0">
                <a:solidFill>
                  <a:srgbClr val="595959"/>
                </a:solidFill>
                <a:latin typeface="Lato"/>
                <a:ea typeface="Lato"/>
                <a:cs typeface="Lato"/>
                <a:sym typeface="Lato"/>
              </a:rPr>
              <a:t>Some kids don’t have insurance and don’t go to the dentist, others have families that can afford the full cost with no insurance, and some families have commercial coverage for medical but not dental. These instances are not detailed in our research due to limited data available.</a:t>
            </a:r>
          </a:p>
          <a:p>
            <a:pPr marL="0" lvl="0" indent="0" algn="l" rtl="0">
              <a:lnSpc>
                <a:spcPct val="115000"/>
              </a:lnSpc>
              <a:spcBef>
                <a:spcPts val="0"/>
              </a:spcBef>
              <a:spcAft>
                <a:spcPts val="1200"/>
              </a:spcAft>
              <a:buClr>
                <a:schemeClr val="dk1"/>
              </a:buClr>
              <a:buSzPts val="1100"/>
              <a:buFont typeface="Arial"/>
              <a:buNone/>
            </a:pPr>
            <a:r>
              <a:rPr lang="en" sz="1200" dirty="0">
                <a:solidFill>
                  <a:srgbClr val="595959"/>
                </a:solidFill>
                <a:latin typeface="Lato"/>
                <a:sym typeface="Lato"/>
              </a:rPr>
              <a:t>Commercial preventative claims do not capture fluoride varnish applications at well visits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00b2bc53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00b2bc53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cc3e99fd2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cc3e99fd2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Insurance Coverage</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Dentists taking ME Care</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Poor Guidance for parents on where to receive care - IKN, MECare directory</a:t>
            </a:r>
            <a:endParaRPr sz="1300">
              <a:solidFill>
                <a:srgbClr val="595959"/>
              </a:solidFill>
              <a:latin typeface="Lato"/>
              <a:ea typeface="Lato"/>
              <a:cs typeface="Lato"/>
              <a:sym typeface="Lato"/>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c3e99fd2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c3e99fd2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We called every provider phone number listed in these directories and asked a number of questions to see if they were accepting new patients, age range and insurance policies and many were either inactive, not accepting new patients, not accepting new mainecare patients, or the wait was incredibly long. The directories are not fully up to date on who is practicing and who is accepting which patients.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Aroostook County Call Data</a:t>
            </a:r>
          </a:p>
          <a:p>
            <a:pPr marL="285750" indent="0"/>
            <a:r>
              <a:rPr lang="en-US" dirty="0"/>
              <a:t>Only 4 out of the 25 practices called were taking new MaineCare patients</a:t>
            </a:r>
          </a:p>
          <a:p>
            <a:pPr marL="285750" indent="0"/>
            <a:r>
              <a:rPr lang="en-US" dirty="0"/>
              <a:t>Waitlist time ranged from as little as 2 weeks to up to 8 months</a:t>
            </a:r>
          </a:p>
          <a:p>
            <a:pPr marL="285750" indent="0"/>
            <a:r>
              <a:rPr lang="en-US" dirty="0"/>
              <a:t>The dental practice with the shortest waiting time was unable to schedule convenient appointment times for families.</a:t>
            </a:r>
          </a:p>
          <a:p>
            <a:pPr marL="1085850" lvl="1" indent="-171450"/>
            <a:r>
              <a:rPr lang="en-US" dirty="0"/>
              <a:t>For example, a parent with 2 children would be able to schedule one child for April 6th and the second child for April 20th     </a:t>
            </a:r>
          </a:p>
          <a:p>
            <a:pPr marL="0" indent="0">
              <a:buNone/>
            </a:pPr>
            <a:br>
              <a:rPr lang="en-US" dirty="0"/>
            </a:br>
            <a:endParaRPr lang="en-US" dirty="0"/>
          </a:p>
        </p:txBody>
      </p:sp>
    </p:spTree>
    <p:extLst>
      <p:ext uri="{BB962C8B-B14F-4D97-AF65-F5344CB8AC3E}">
        <p14:creationId xmlns:p14="http://schemas.microsoft.com/office/powerpoint/2010/main" val="2312948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cc3e99fd2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cc3e99fd2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3A180-7C7D-5B4D-A0C5-4A3920ADA1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25A4F-6A4A-844B-AB8B-8F676478FA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C852D-B7AE-D048-A31B-79E1F01E9F3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9C9A8815-61DE-5B4C-BB33-87D8A248EF42}" type="datetimeFigureOut">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9/15/21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Footer Placeholder 4">
            <a:extLst>
              <a:ext uri="{FF2B5EF4-FFF2-40B4-BE49-F238E27FC236}">
                <a16:creationId xmlns:a16="http://schemas.microsoft.com/office/drawing/2014/main" id="{FC0121E3-3407-6243-9858-236570C2B5E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Slide Number Placeholder 5">
            <a:extLst>
              <a:ext uri="{FF2B5EF4-FFF2-40B4-BE49-F238E27FC236}">
                <a16:creationId xmlns:a16="http://schemas.microsoft.com/office/drawing/2014/main" id="{6C0B23B5-B21B-4F42-83F2-42C26EBEC7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A147A366-8BD9-744A-A5B7-7326765D02A2}" type="slidenum">
              <a:rPr kumimoji="0" lang="en-US" sz="1000" b="0" i="0" u="none" strike="noStrike" kern="0" cap="none" spc="0" normalizeH="0" baseline="0" noProof="0" smtClean="0">
                <a:ln>
                  <a:noFill/>
                </a:ln>
                <a:solidFill>
                  <a:srgbClr val="595959"/>
                </a:solidFill>
                <a:effectLst/>
                <a:uLnTx/>
                <a:uFillTx/>
                <a:latin typeface="Lato"/>
                <a:sym typeface="La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000" b="0" i="0" u="none" strike="noStrike" kern="0" cap="none" spc="0" normalizeH="0" baseline="0" noProof="0">
              <a:ln>
                <a:noFill/>
              </a:ln>
              <a:solidFill>
                <a:srgbClr val="595959"/>
              </a:solidFill>
              <a:effectLst/>
              <a:uLnTx/>
              <a:uFillTx/>
              <a:latin typeface="Lato"/>
              <a:sym typeface="Lato"/>
            </a:endParaRPr>
          </a:p>
        </p:txBody>
      </p:sp>
    </p:spTree>
    <p:extLst>
      <p:ext uri="{BB962C8B-B14F-4D97-AF65-F5344CB8AC3E}">
        <p14:creationId xmlns:p14="http://schemas.microsoft.com/office/powerpoint/2010/main" val="324313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93883-C378-2C4F-8E54-599B030CB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57E87E-B1E4-D540-A73E-738E826C5C0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3EC24C-8A23-8044-B52A-3C9E001F49C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17D7F9-4DCF-EB4E-895B-4686578F44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9C9A8815-61DE-5B4C-BB33-87D8A248EF42}" type="datetimeFigureOut">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9/15/21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Footer Placeholder 5">
            <a:extLst>
              <a:ext uri="{FF2B5EF4-FFF2-40B4-BE49-F238E27FC236}">
                <a16:creationId xmlns:a16="http://schemas.microsoft.com/office/drawing/2014/main" id="{A3C071BB-C8B5-4242-8FC9-0ACF365B3D2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Slide Number Placeholder 6">
            <a:extLst>
              <a:ext uri="{FF2B5EF4-FFF2-40B4-BE49-F238E27FC236}">
                <a16:creationId xmlns:a16="http://schemas.microsoft.com/office/drawing/2014/main" id="{D6909517-6D53-9341-852C-3A632C552A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A147A366-8BD9-744A-A5B7-7326765D02A2}" type="slidenum">
              <a:rPr kumimoji="0" lang="en-US" sz="1000" b="0" i="0" u="none" strike="noStrike" kern="0" cap="none" spc="0" normalizeH="0" baseline="0" noProof="0" smtClean="0">
                <a:ln>
                  <a:noFill/>
                </a:ln>
                <a:solidFill>
                  <a:srgbClr val="595959"/>
                </a:solidFill>
                <a:effectLst/>
                <a:uLnTx/>
                <a:uFillTx/>
                <a:latin typeface="Lato"/>
                <a:sym typeface="La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000" b="0" i="0" u="none" strike="noStrike" kern="0" cap="none" spc="0" normalizeH="0" baseline="0" noProof="0">
              <a:ln>
                <a:noFill/>
              </a:ln>
              <a:solidFill>
                <a:srgbClr val="595959"/>
              </a:solidFill>
              <a:effectLst/>
              <a:uLnTx/>
              <a:uFillTx/>
              <a:latin typeface="Lato"/>
              <a:sym typeface="Lato"/>
            </a:endParaRPr>
          </a:p>
        </p:txBody>
      </p:sp>
    </p:spTree>
    <p:extLst>
      <p:ext uri="{BB962C8B-B14F-4D97-AF65-F5344CB8AC3E}">
        <p14:creationId xmlns:p14="http://schemas.microsoft.com/office/powerpoint/2010/main" val="422028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mainepcoh.org/" TargetMode="External"/><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hyperlink" Target="mailto:kalie@mainepcoh.org" TargetMode="External"/><Relationship Id="rId4" Type="http://schemas.openxmlformats.org/officeDocument/2006/relationships/hyperlink" Target="mailto:becca@mainepcoh.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0D94-A9A5-1041-B882-575E3C1F353E}"/>
              </a:ext>
            </a:extLst>
          </p:cNvPr>
          <p:cNvSpPr>
            <a:spLocks noGrp="1"/>
          </p:cNvSpPr>
          <p:nvPr>
            <p:ph type="ctrTitle"/>
          </p:nvPr>
        </p:nvSpPr>
        <p:spPr/>
        <p:txBody>
          <a:bodyPr/>
          <a:lstStyle/>
          <a:p>
            <a:r>
              <a:rPr lang="en-US" dirty="0"/>
              <a:t>Aroostook Oral Health Project</a:t>
            </a:r>
          </a:p>
        </p:txBody>
      </p:sp>
      <p:sp>
        <p:nvSpPr>
          <p:cNvPr id="3" name="Subtitle 2">
            <a:extLst>
              <a:ext uri="{FF2B5EF4-FFF2-40B4-BE49-F238E27FC236}">
                <a16:creationId xmlns:a16="http://schemas.microsoft.com/office/drawing/2014/main" id="{4C0A20FC-8033-CA48-888A-6EFB1EB4D632}"/>
              </a:ext>
            </a:extLst>
          </p:cNvPr>
          <p:cNvSpPr>
            <a:spLocks noGrp="1"/>
          </p:cNvSpPr>
          <p:nvPr>
            <p:ph type="subTitle" idx="1"/>
          </p:nvPr>
        </p:nvSpPr>
        <p:spPr>
          <a:xfrm>
            <a:off x="457200" y="3172899"/>
            <a:ext cx="8266175" cy="1553009"/>
          </a:xfrm>
        </p:spPr>
        <p:txBody>
          <a:bodyPr>
            <a:normAutofit fontScale="92500"/>
          </a:bodyPr>
          <a:lstStyle/>
          <a:p>
            <a:r>
              <a:rPr lang="en-US" dirty="0"/>
              <a:t>June 15, 2021</a:t>
            </a:r>
          </a:p>
          <a:p>
            <a:r>
              <a:rPr lang="en-US" dirty="0"/>
              <a:t>Emily Leach, University of New England College of Dental Medicine (4th year dental student)</a:t>
            </a:r>
          </a:p>
          <a:p>
            <a:r>
              <a:rPr lang="en-US" dirty="0"/>
              <a:t>Shameem </a:t>
            </a:r>
            <a:r>
              <a:rPr lang="en-US" dirty="0" err="1"/>
              <a:t>Fakory</a:t>
            </a:r>
            <a:r>
              <a:rPr lang="en-US" dirty="0"/>
              <a:t>, University of New England College of Medicine (2</a:t>
            </a:r>
            <a:r>
              <a:rPr lang="en-US" baseline="30000" dirty="0"/>
              <a:t>nd</a:t>
            </a:r>
            <a:r>
              <a:rPr lang="en-US" dirty="0"/>
              <a:t> year medical student)</a:t>
            </a:r>
          </a:p>
          <a:p>
            <a:r>
              <a:rPr lang="en-US" dirty="0"/>
              <a:t>Norma Desjardins, St. Apollonia Dental Clinic</a:t>
            </a:r>
          </a:p>
          <a:p>
            <a:r>
              <a:rPr lang="en-US" dirty="0"/>
              <a:t>Becca Matusovich, Partnership for Children’s Oral Health</a:t>
            </a:r>
          </a:p>
          <a:p>
            <a:endParaRPr lang="en-US" dirty="0"/>
          </a:p>
        </p:txBody>
      </p:sp>
    </p:spTree>
    <p:extLst>
      <p:ext uri="{BB962C8B-B14F-4D97-AF65-F5344CB8AC3E}">
        <p14:creationId xmlns:p14="http://schemas.microsoft.com/office/powerpoint/2010/main" val="69693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a:off x="447650" y="1318663"/>
            <a:ext cx="37176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40"/>
              <a:t>Provider Directories: </a:t>
            </a:r>
            <a:endParaRPr sz="2440"/>
          </a:p>
        </p:txBody>
      </p:sp>
      <p:sp>
        <p:nvSpPr>
          <p:cNvPr id="136" name="Google Shape;136;p19"/>
          <p:cNvSpPr txBox="1">
            <a:spLocks noGrp="1"/>
          </p:cNvSpPr>
          <p:nvPr>
            <p:ph type="body" idx="1"/>
          </p:nvPr>
        </p:nvSpPr>
        <p:spPr>
          <a:xfrm>
            <a:off x="447650" y="2067625"/>
            <a:ext cx="3104100" cy="2832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a:t>Inaccurate,  hard to use, hard to find</a:t>
            </a:r>
            <a:endParaRPr sz="1500"/>
          </a:p>
          <a:p>
            <a:pPr marL="0" lvl="0" indent="0" algn="l" rtl="0">
              <a:spcBef>
                <a:spcPts val="1200"/>
              </a:spcBef>
              <a:spcAft>
                <a:spcPts val="0"/>
              </a:spcAft>
              <a:buNone/>
            </a:pPr>
            <a:r>
              <a:rPr lang="en" sz="1500"/>
              <a:t>Not for lack of trying - providers move around, and change numbers/location  </a:t>
            </a:r>
            <a:endParaRPr sz="1500"/>
          </a:p>
          <a:p>
            <a:pPr marL="0" lvl="0" indent="0" algn="l" rtl="0">
              <a:spcBef>
                <a:spcPts val="1200"/>
              </a:spcBef>
              <a:spcAft>
                <a:spcPts val="1200"/>
              </a:spcAft>
              <a:buNone/>
            </a:pPr>
            <a:r>
              <a:rPr lang="en" sz="1500"/>
              <a:t>Insure kids Now is easy to find, MaineCare Provider directory not so much</a:t>
            </a:r>
            <a:endParaRPr sz="1500"/>
          </a:p>
        </p:txBody>
      </p:sp>
      <p:pic>
        <p:nvPicPr>
          <p:cNvPr id="137" name="Google Shape;137;p19"/>
          <p:cNvPicPr preferRelativeResize="0"/>
          <p:nvPr/>
        </p:nvPicPr>
        <p:blipFill>
          <a:blip r:embed="rId3">
            <a:alphaModFix/>
          </a:blip>
          <a:stretch>
            <a:fillRect/>
          </a:stretch>
        </p:blipFill>
        <p:spPr>
          <a:xfrm>
            <a:off x="4722275" y="1239090"/>
            <a:ext cx="3983074" cy="694325"/>
          </a:xfrm>
          <a:prstGeom prst="rect">
            <a:avLst/>
          </a:prstGeom>
          <a:noFill/>
          <a:ln>
            <a:noFill/>
          </a:ln>
        </p:spPr>
      </p:pic>
      <p:pic>
        <p:nvPicPr>
          <p:cNvPr id="138" name="Google Shape;138;p19"/>
          <p:cNvPicPr preferRelativeResize="0"/>
          <p:nvPr/>
        </p:nvPicPr>
        <p:blipFill>
          <a:blip r:embed="rId4">
            <a:alphaModFix/>
          </a:blip>
          <a:stretch>
            <a:fillRect/>
          </a:stretch>
        </p:blipFill>
        <p:spPr>
          <a:xfrm>
            <a:off x="3551750" y="2067625"/>
            <a:ext cx="5153603" cy="2832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BD01-370C-4740-BEFF-9754D0AEA1D7}"/>
              </a:ext>
            </a:extLst>
          </p:cNvPr>
          <p:cNvSpPr>
            <a:spLocks noGrp="1"/>
          </p:cNvSpPr>
          <p:nvPr>
            <p:ph type="title"/>
          </p:nvPr>
        </p:nvSpPr>
        <p:spPr/>
        <p:txBody>
          <a:bodyPr>
            <a:normAutofit fontScale="90000"/>
          </a:bodyPr>
          <a:lstStyle/>
          <a:p>
            <a:r>
              <a:rPr lang="en-US"/>
              <a:t>Aroostook County Search Results</a:t>
            </a:r>
          </a:p>
          <a:p>
            <a:br>
              <a:rPr lang="en-US"/>
            </a:br>
            <a:endParaRPr lang="en-US"/>
          </a:p>
        </p:txBody>
      </p:sp>
      <p:pic>
        <p:nvPicPr>
          <p:cNvPr id="8" name="Picture 8" descr="A picture containing text, clipart&#10;&#10;Description automatically generated">
            <a:extLst>
              <a:ext uri="{FF2B5EF4-FFF2-40B4-BE49-F238E27FC236}">
                <a16:creationId xmlns:a16="http://schemas.microsoft.com/office/drawing/2014/main" id="{409337BD-7FEF-4203-9B7C-644779D87E9B}"/>
              </a:ext>
            </a:extLst>
          </p:cNvPr>
          <p:cNvPicPr>
            <a:picLocks noChangeAspect="1"/>
          </p:cNvPicPr>
          <p:nvPr/>
        </p:nvPicPr>
        <p:blipFill>
          <a:blip r:embed="rId2"/>
          <a:stretch>
            <a:fillRect/>
          </a:stretch>
        </p:blipFill>
        <p:spPr>
          <a:xfrm>
            <a:off x="5549801" y="1968996"/>
            <a:ext cx="3410545" cy="603647"/>
          </a:xfrm>
          <a:prstGeom prst="rect">
            <a:avLst/>
          </a:prstGeom>
        </p:spPr>
      </p:pic>
      <p:pic>
        <p:nvPicPr>
          <p:cNvPr id="4" name="Picture 4" descr="Graphical user interface, text, application, email&#10;&#10;Description automatically generated">
            <a:extLst>
              <a:ext uri="{FF2B5EF4-FFF2-40B4-BE49-F238E27FC236}">
                <a16:creationId xmlns:a16="http://schemas.microsoft.com/office/drawing/2014/main" id="{56F992B5-EBC6-45D9-965E-7770AD364260}"/>
              </a:ext>
            </a:extLst>
          </p:cNvPr>
          <p:cNvPicPr>
            <a:picLocks noChangeAspect="1"/>
          </p:cNvPicPr>
          <p:nvPr/>
        </p:nvPicPr>
        <p:blipFill>
          <a:blip r:embed="rId3"/>
          <a:stretch>
            <a:fillRect/>
          </a:stretch>
        </p:blipFill>
        <p:spPr>
          <a:xfrm>
            <a:off x="729450" y="1968996"/>
            <a:ext cx="4667547" cy="2989344"/>
          </a:xfrm>
          <a:prstGeom prst="rect">
            <a:avLst/>
          </a:prstGeom>
        </p:spPr>
      </p:pic>
      <p:pic>
        <p:nvPicPr>
          <p:cNvPr id="9" name="Picture 9" descr="Graphical user interface, text, application, email&#10;&#10;Description automatically generated">
            <a:extLst>
              <a:ext uri="{FF2B5EF4-FFF2-40B4-BE49-F238E27FC236}">
                <a16:creationId xmlns:a16="http://schemas.microsoft.com/office/drawing/2014/main" id="{2070D7C5-944D-4DE2-A279-CB5A300D0958}"/>
              </a:ext>
            </a:extLst>
          </p:cNvPr>
          <p:cNvPicPr>
            <a:picLocks noChangeAspect="1"/>
          </p:cNvPicPr>
          <p:nvPr/>
        </p:nvPicPr>
        <p:blipFill>
          <a:blip r:embed="rId4"/>
          <a:stretch>
            <a:fillRect/>
          </a:stretch>
        </p:blipFill>
        <p:spPr>
          <a:xfrm>
            <a:off x="5549800" y="2544961"/>
            <a:ext cx="3554909" cy="1891011"/>
          </a:xfrm>
          <a:prstGeom prst="rect">
            <a:avLst/>
          </a:prstGeom>
        </p:spPr>
      </p:pic>
    </p:spTree>
    <p:extLst>
      <p:ext uri="{BB962C8B-B14F-4D97-AF65-F5344CB8AC3E}">
        <p14:creationId xmlns:p14="http://schemas.microsoft.com/office/powerpoint/2010/main" val="352359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BD01-370C-4740-BEFF-9754D0AEA1D7}"/>
              </a:ext>
            </a:extLst>
          </p:cNvPr>
          <p:cNvSpPr>
            <a:spLocks noGrp="1"/>
          </p:cNvSpPr>
          <p:nvPr>
            <p:ph type="title"/>
          </p:nvPr>
        </p:nvSpPr>
        <p:spPr/>
        <p:txBody>
          <a:bodyPr>
            <a:normAutofit fontScale="90000"/>
          </a:bodyPr>
          <a:lstStyle/>
          <a:p>
            <a:r>
              <a:rPr lang="en-US"/>
              <a:t>Aroostook County Call Results</a:t>
            </a:r>
          </a:p>
        </p:txBody>
      </p:sp>
      <p:pic>
        <p:nvPicPr>
          <p:cNvPr id="3" name="Picture 3" descr="Graphical user interface, text, application, chat or text message, email&#10;&#10;Description automatically generated">
            <a:extLst>
              <a:ext uri="{FF2B5EF4-FFF2-40B4-BE49-F238E27FC236}">
                <a16:creationId xmlns:a16="http://schemas.microsoft.com/office/drawing/2014/main" id="{FAB553CE-FBFD-4D08-B359-F4D074FFA8D9}"/>
              </a:ext>
            </a:extLst>
          </p:cNvPr>
          <p:cNvPicPr>
            <a:picLocks noChangeAspect="1"/>
          </p:cNvPicPr>
          <p:nvPr/>
        </p:nvPicPr>
        <p:blipFill>
          <a:blip r:embed="rId3"/>
          <a:stretch>
            <a:fillRect/>
          </a:stretch>
        </p:blipFill>
        <p:spPr>
          <a:xfrm>
            <a:off x="2146697" y="1898380"/>
            <a:ext cx="4855071" cy="3016590"/>
          </a:xfrm>
          <a:prstGeom prst="rect">
            <a:avLst/>
          </a:prstGeom>
        </p:spPr>
      </p:pic>
    </p:spTree>
    <p:extLst>
      <p:ext uri="{BB962C8B-B14F-4D97-AF65-F5344CB8AC3E}">
        <p14:creationId xmlns:p14="http://schemas.microsoft.com/office/powerpoint/2010/main" val="4087434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729450" y="1318650"/>
            <a:ext cx="80256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Anecdotal Evidence - </a:t>
            </a:r>
            <a:r>
              <a:rPr lang="en" sz="2377"/>
              <a:t>Few taking New Pts with MaineCare </a:t>
            </a:r>
            <a:endParaRPr sz="2377"/>
          </a:p>
        </p:txBody>
      </p:sp>
      <p:sp>
        <p:nvSpPr>
          <p:cNvPr id="144" name="Google Shape;144;p20"/>
          <p:cNvSpPr txBox="1">
            <a:spLocks noGrp="1"/>
          </p:cNvSpPr>
          <p:nvPr>
            <p:ph type="body" idx="1"/>
          </p:nvPr>
        </p:nvSpPr>
        <p:spPr>
          <a:xfrm>
            <a:off x="729450" y="2078875"/>
            <a:ext cx="7697100" cy="27762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en" sz="3200"/>
              <a:t>ACAP</a:t>
            </a:r>
            <a:endParaRPr sz="3200"/>
          </a:p>
          <a:p>
            <a:pPr marL="457200" lvl="0" indent="-295275" algn="l" rtl="0">
              <a:spcBef>
                <a:spcPts val="1200"/>
              </a:spcBef>
              <a:spcAft>
                <a:spcPts val="0"/>
              </a:spcAft>
              <a:buSzPct val="100000"/>
              <a:buChar char="-"/>
            </a:pPr>
            <a:r>
              <a:rPr lang="en-US" sz="3200"/>
              <a:t>Families from Houlton often have to travel an hour away to Presque Isle for care due to limited provider availability</a:t>
            </a:r>
          </a:p>
          <a:p>
            <a:pPr marL="457200" lvl="0" indent="-295275" algn="l" rtl="0">
              <a:spcBef>
                <a:spcPts val="1200"/>
              </a:spcBef>
              <a:spcAft>
                <a:spcPts val="0"/>
              </a:spcAft>
              <a:buSzPct val="100000"/>
              <a:buChar char="-"/>
            </a:pPr>
            <a:r>
              <a:rPr lang="en-US" sz="3200"/>
              <a:t>Families are also encountering waiting times of up to 4 months for appointments</a:t>
            </a:r>
          </a:p>
          <a:p>
            <a:pPr lvl="1" indent="-295275">
              <a:spcBef>
                <a:spcPts val="1200"/>
              </a:spcBef>
              <a:buSzPct val="100000"/>
              <a:buChar char="-"/>
            </a:pPr>
            <a:r>
              <a:rPr lang="en-US" sz="3000"/>
              <a:t>Waitlist time for emergency cases are just as long</a:t>
            </a:r>
          </a:p>
          <a:p>
            <a:pPr lvl="1" indent="-295275">
              <a:spcBef>
                <a:spcPts val="1200"/>
              </a:spcBef>
              <a:buSzPct val="100000"/>
              <a:buChar char="-"/>
            </a:pPr>
            <a:r>
              <a:rPr lang="en-US" sz="3000"/>
              <a:t>They saw one child with severe ‘rotting teeth’  having to wait 4 months for an emergency appointment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Prevention is critical</a:t>
            </a:r>
            <a:endParaRPr/>
          </a:p>
        </p:txBody>
      </p:sp>
      <p:pic>
        <p:nvPicPr>
          <p:cNvPr id="150" name="Google Shape;150;p21"/>
          <p:cNvPicPr preferRelativeResize="0"/>
          <p:nvPr/>
        </p:nvPicPr>
        <p:blipFill>
          <a:blip r:embed="rId3">
            <a:alphaModFix/>
          </a:blip>
          <a:stretch>
            <a:fillRect/>
          </a:stretch>
        </p:blipFill>
        <p:spPr>
          <a:xfrm>
            <a:off x="7179875" y="1853850"/>
            <a:ext cx="1583650" cy="954999"/>
          </a:xfrm>
          <a:prstGeom prst="rect">
            <a:avLst/>
          </a:prstGeom>
          <a:noFill/>
          <a:ln>
            <a:noFill/>
          </a:ln>
        </p:spPr>
      </p:pic>
      <p:pic>
        <p:nvPicPr>
          <p:cNvPr id="151" name="Google Shape;151;p21"/>
          <p:cNvPicPr preferRelativeResize="0"/>
          <p:nvPr/>
        </p:nvPicPr>
        <p:blipFill>
          <a:blip r:embed="rId4">
            <a:alphaModFix/>
          </a:blip>
          <a:stretch>
            <a:fillRect/>
          </a:stretch>
        </p:blipFill>
        <p:spPr>
          <a:xfrm>
            <a:off x="302850" y="3283999"/>
            <a:ext cx="1726301" cy="843150"/>
          </a:xfrm>
          <a:prstGeom prst="rect">
            <a:avLst/>
          </a:prstGeom>
          <a:noFill/>
          <a:ln>
            <a:noFill/>
          </a:ln>
        </p:spPr>
      </p:pic>
      <p:sp>
        <p:nvSpPr>
          <p:cNvPr id="152" name="Google Shape;152;p21"/>
          <p:cNvSpPr txBox="1"/>
          <p:nvPr/>
        </p:nvSpPr>
        <p:spPr>
          <a:xfrm>
            <a:off x="2289150" y="3397775"/>
            <a:ext cx="6129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From the First Tooth promotes oral health for children, and is an initiative funded by Partners for Children’s Oral Health </a:t>
            </a:r>
            <a:endParaRPr>
              <a:latin typeface="Lato"/>
              <a:ea typeface="Lato"/>
              <a:cs typeface="Lato"/>
              <a:sym typeface="Lato"/>
            </a:endParaRPr>
          </a:p>
        </p:txBody>
      </p:sp>
      <p:sp>
        <p:nvSpPr>
          <p:cNvPr id="153" name="Google Shape;153;p21"/>
          <p:cNvSpPr txBox="1"/>
          <p:nvPr/>
        </p:nvSpPr>
        <p:spPr>
          <a:xfrm>
            <a:off x="593125" y="1952375"/>
            <a:ext cx="6363600" cy="8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450">
                <a:solidFill>
                  <a:srgbClr val="2D2D2D"/>
                </a:solidFill>
                <a:highlight>
                  <a:srgbClr val="FFFFFF"/>
                </a:highlight>
              </a:rPr>
              <a:t>Before the First Tooth is a program which works to educate expecting parents on how to find options for dental care and how to prevent oral disease at home.</a:t>
            </a:r>
            <a:endParaRPr>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body" idx="1"/>
          </p:nvPr>
        </p:nvSpPr>
        <p:spPr>
          <a:xfrm>
            <a:off x="78561" y="1596200"/>
            <a:ext cx="7688700" cy="11661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dirty="0">
                <a:solidFill>
                  <a:srgbClr val="2D2D2D"/>
                </a:solidFill>
              </a:rPr>
              <a:t>Number of Primary Care practices serving Aroostook County : 22 </a:t>
            </a:r>
          </a:p>
          <a:p>
            <a:pPr marL="0" lvl="0" indent="0" algn="l" rtl="0">
              <a:spcBef>
                <a:spcPts val="0"/>
              </a:spcBef>
              <a:spcAft>
                <a:spcPts val="0"/>
              </a:spcAft>
              <a:buNone/>
            </a:pPr>
            <a:r>
              <a:rPr lang="en" dirty="0">
                <a:solidFill>
                  <a:srgbClr val="2D2D2D"/>
                </a:solidFill>
              </a:rPr>
              <a:t>(Data courtesy of </a:t>
            </a:r>
            <a:r>
              <a:rPr lang="en-US" b="0" i="0" dirty="0" err="1">
                <a:solidFill>
                  <a:srgbClr val="000000"/>
                </a:solidFill>
                <a:effectLst/>
                <a:latin typeface="Calibri" panose="020F0502020204030204" pitchFamily="34" charset="0"/>
              </a:rPr>
              <a:t>Lyvia</a:t>
            </a:r>
            <a:r>
              <a:rPr lang="en-US" b="0" i="0" dirty="0">
                <a:solidFill>
                  <a:srgbClr val="000000"/>
                </a:solidFill>
                <a:effectLst/>
                <a:latin typeface="Calibri" panose="020F0502020204030204" pitchFamily="34" charset="0"/>
              </a:rPr>
              <a:t> S. </a:t>
            </a:r>
            <a:r>
              <a:rPr lang="en-US" b="0" i="0" dirty="0" err="1">
                <a:solidFill>
                  <a:srgbClr val="000000"/>
                </a:solidFill>
                <a:effectLst/>
                <a:latin typeface="Calibri" panose="020F0502020204030204" pitchFamily="34" charset="0"/>
              </a:rPr>
              <a:t>Gaewsky</a:t>
            </a:r>
            <a:r>
              <a:rPr lang="en" dirty="0">
                <a:solidFill>
                  <a:srgbClr val="2D2D2D"/>
                </a:solidFill>
              </a:rPr>
              <a:t>)</a:t>
            </a:r>
            <a:endParaRPr dirty="0">
              <a:solidFill>
                <a:srgbClr val="2D2D2D"/>
              </a:solidFill>
            </a:endParaRPr>
          </a:p>
          <a:p>
            <a:pPr marL="0" lvl="0" indent="0" algn="l" rtl="0">
              <a:spcBef>
                <a:spcPts val="1200"/>
              </a:spcBef>
              <a:spcAft>
                <a:spcPts val="0"/>
              </a:spcAft>
              <a:buNone/>
            </a:pPr>
            <a:r>
              <a:rPr lang="en" dirty="0">
                <a:solidFill>
                  <a:srgbClr val="2D2D2D"/>
                </a:solidFill>
              </a:rPr>
              <a:t>Implementation of FTFT  - </a:t>
            </a:r>
          </a:p>
          <a:p>
            <a:pPr marL="0" lvl="0" indent="0" algn="l" rtl="0">
              <a:spcBef>
                <a:spcPts val="1200"/>
              </a:spcBef>
              <a:spcAft>
                <a:spcPts val="0"/>
              </a:spcAft>
              <a:buNone/>
            </a:pPr>
            <a:r>
              <a:rPr lang="en" dirty="0">
                <a:solidFill>
                  <a:srgbClr val="2D2D2D"/>
                </a:solidFill>
              </a:rPr>
              <a:t>Hard wired: 6        Partially implemented: 1        Ever Trained: 10         No training: 5</a:t>
            </a:r>
          </a:p>
          <a:p>
            <a:pPr marL="0" lvl="0" indent="0" algn="l" rtl="0">
              <a:spcBef>
                <a:spcPts val="1200"/>
              </a:spcBef>
              <a:spcAft>
                <a:spcPts val="1200"/>
              </a:spcAft>
              <a:buNone/>
            </a:pPr>
            <a:endParaRPr dirty="0"/>
          </a:p>
        </p:txBody>
      </p:sp>
      <p:pic>
        <p:nvPicPr>
          <p:cNvPr id="159" name="Google Shape;159;p22"/>
          <p:cNvPicPr preferRelativeResize="0"/>
          <p:nvPr/>
        </p:nvPicPr>
        <p:blipFill>
          <a:blip r:embed="rId3">
            <a:alphaModFix/>
          </a:blip>
          <a:stretch>
            <a:fillRect/>
          </a:stretch>
        </p:blipFill>
        <p:spPr>
          <a:xfrm>
            <a:off x="6388877" y="1153126"/>
            <a:ext cx="2514426" cy="1228075"/>
          </a:xfrm>
          <a:prstGeom prst="rect">
            <a:avLst/>
          </a:prstGeom>
          <a:noFill/>
          <a:ln>
            <a:noFill/>
          </a:ln>
        </p:spPr>
      </p:pic>
      <p:pic>
        <p:nvPicPr>
          <p:cNvPr id="160" name="Google Shape;160;p22"/>
          <p:cNvPicPr preferRelativeResize="0"/>
          <p:nvPr/>
        </p:nvPicPr>
        <p:blipFill>
          <a:blip r:embed="rId4">
            <a:alphaModFix/>
          </a:blip>
          <a:stretch>
            <a:fillRect/>
          </a:stretch>
        </p:blipFill>
        <p:spPr>
          <a:xfrm>
            <a:off x="119749" y="3247450"/>
            <a:ext cx="2225849" cy="1342261"/>
          </a:xfrm>
          <a:prstGeom prst="rect">
            <a:avLst/>
          </a:prstGeom>
          <a:noFill/>
          <a:ln>
            <a:noFill/>
          </a:ln>
        </p:spPr>
      </p:pic>
      <p:sp>
        <p:nvSpPr>
          <p:cNvPr id="161" name="Google Shape;161;p22"/>
          <p:cNvSpPr txBox="1"/>
          <p:nvPr/>
        </p:nvSpPr>
        <p:spPr>
          <a:xfrm>
            <a:off x="2605000" y="3469650"/>
            <a:ext cx="629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Lato"/>
                <a:ea typeface="Lato"/>
                <a:cs typeface="Lato"/>
                <a:sym typeface="Lato"/>
              </a:rPr>
              <a:t>4 programs are fully implementing Before the First Tooth in Aroostook: </a:t>
            </a:r>
          </a:p>
          <a:p>
            <a:pPr marL="0" lvl="0" indent="0" algn="l" rtl="0">
              <a:spcBef>
                <a:spcPts val="0"/>
              </a:spcBef>
              <a:spcAft>
                <a:spcPts val="0"/>
              </a:spcAft>
              <a:buNone/>
            </a:pPr>
            <a:r>
              <a:rPr lang="en" dirty="0">
                <a:latin typeface="Lato"/>
                <a:ea typeface="Lato"/>
                <a:cs typeface="Lato"/>
                <a:sym typeface="Lato"/>
              </a:rPr>
              <a:t>ACAP, WIC, Pines Health Center, and Little Feathers Head Start</a:t>
            </a:r>
            <a:endParaRPr dirty="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Where are parents getting information?</a:t>
            </a:r>
            <a:endParaRPr/>
          </a:p>
        </p:txBody>
      </p:sp>
      <p:sp>
        <p:nvSpPr>
          <p:cNvPr id="167" name="Google Shape;167;p2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ACAP</a:t>
            </a:r>
            <a:endParaRPr/>
          </a:p>
          <a:p>
            <a:pPr marL="457200" lvl="0" indent="-311150" algn="l" rtl="0">
              <a:spcBef>
                <a:spcPts val="1200"/>
              </a:spcBef>
              <a:spcAft>
                <a:spcPts val="0"/>
              </a:spcAft>
              <a:buSzPts val="1300"/>
              <a:buChar char="-"/>
            </a:pPr>
            <a:r>
              <a:rPr lang="en"/>
              <a:t>Jenna and Addy maintain a list of MaineCare providers</a:t>
            </a:r>
            <a:endParaRPr/>
          </a:p>
          <a:p>
            <a:pPr marL="457200" lvl="0" indent="-311150" algn="l" rtl="0">
              <a:spcBef>
                <a:spcPts val="0"/>
              </a:spcBef>
              <a:spcAft>
                <a:spcPts val="0"/>
              </a:spcAft>
              <a:buSzPts val="1300"/>
              <a:buChar char="-"/>
            </a:pPr>
            <a:r>
              <a:rPr lang="en"/>
              <a:t>They often refer parents to St. Apollonia Dental Clinic or federally qualified health clinics such as Fish River in Fort Kent and Eagle Lake, Pines Health Services,  Katahdin Valley Health Center</a:t>
            </a:r>
            <a:endParaRPr/>
          </a:p>
          <a:p>
            <a:pPr marL="457200" lvl="0" indent="-311150" algn="l" rtl="0">
              <a:spcBef>
                <a:spcPts val="0"/>
              </a:spcBef>
              <a:spcAft>
                <a:spcPts val="0"/>
              </a:spcAft>
              <a:buSzPts val="1300"/>
              <a:buChar char="-"/>
            </a:pPr>
            <a:r>
              <a:rPr lang="en"/>
              <a:t>Lucy Morin RDH, the hygienist from ACAP, provides patient education and dental screenings 2x/year at various headstarts, elementary schools up to grade 5, and WIC clinics.</a:t>
            </a:r>
            <a:endParaRPr/>
          </a:p>
          <a:p>
            <a:pPr marL="0" lvl="0" indent="0" algn="l" rtl="0">
              <a:spcBef>
                <a:spcPts val="1200"/>
              </a:spcBef>
              <a:spcAft>
                <a:spcPts val="1200"/>
              </a:spcAft>
              <a:buNone/>
            </a:pPr>
            <a:r>
              <a:rPr lang="en"/>
              <a:t>Parents may also receive referrals from their PCPs  or Pediatricians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can we do to intervene?</a:t>
            </a:r>
            <a:endParaRPr/>
          </a:p>
        </p:txBody>
      </p:sp>
      <p:sp>
        <p:nvSpPr>
          <p:cNvPr id="173" name="Google Shape;173;p24"/>
          <p:cNvSpPr txBox="1">
            <a:spLocks noGrp="1"/>
          </p:cNvSpPr>
          <p:nvPr>
            <p:ph type="body" idx="1"/>
          </p:nvPr>
        </p:nvSpPr>
        <p:spPr>
          <a:xfrm>
            <a:off x="733970" y="2095350"/>
            <a:ext cx="7688700" cy="2970919"/>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t>Over 600 babies born in Aroostook County in 2019 - only 4 out of 25 practices in the region are accepting new MaineCare patients, when roughly 185 of those babies will have MaineCare.  Only 10 practices are taking new patients in total in the region.</a:t>
            </a:r>
            <a:endParaRPr/>
          </a:p>
          <a:p>
            <a:pPr marL="0" lvl="0" indent="0" algn="l" rtl="0">
              <a:spcBef>
                <a:spcPts val="1200"/>
              </a:spcBef>
              <a:spcAft>
                <a:spcPts val="0"/>
              </a:spcAft>
              <a:buNone/>
            </a:pPr>
            <a:r>
              <a:rPr lang="en"/>
              <a:t>This stage of life is critical for starting good habits with parents and educating them on proper oral hygiene. </a:t>
            </a:r>
            <a:endParaRPr/>
          </a:p>
          <a:p>
            <a:pPr marL="0" lvl="0" indent="0" algn="l" rtl="0">
              <a:spcBef>
                <a:spcPts val="1200"/>
              </a:spcBef>
              <a:spcAft>
                <a:spcPts val="0"/>
              </a:spcAft>
              <a:buNone/>
            </a:pPr>
            <a:r>
              <a:rPr lang="en"/>
              <a:t>+ What would it take to create a system where these babies can have an oral wellness check with oral health information for parents? </a:t>
            </a:r>
          </a:p>
          <a:p>
            <a:pPr marL="0" lvl="0" indent="0" algn="l" rtl="0">
              <a:spcBef>
                <a:spcPts val="1200"/>
              </a:spcBef>
              <a:spcAft>
                <a:spcPts val="0"/>
              </a:spcAft>
              <a:buNone/>
            </a:pPr>
            <a:r>
              <a:rPr lang="en"/>
              <a:t>+ Is there any room for Telehealth to be used as a way to connect parents without the hassle of transportation? </a:t>
            </a:r>
          </a:p>
          <a:p>
            <a:pPr marL="0" lvl="0" indent="0" algn="l" rtl="0">
              <a:spcBef>
                <a:spcPts val="1200"/>
              </a:spcBef>
              <a:spcAft>
                <a:spcPts val="0"/>
              </a:spcAft>
              <a:buNone/>
            </a:pPr>
            <a:r>
              <a:rPr lang="en"/>
              <a:t>+ How can we centralize our efforts to know who is doing what and where patients can receive care? </a:t>
            </a:r>
          </a:p>
          <a:p>
            <a:pPr marL="0" lvl="0" indent="0" algn="l" rtl="0">
              <a:spcBef>
                <a:spcPts val="1200"/>
              </a:spcBef>
              <a:spcAft>
                <a:spcPts val="0"/>
              </a:spcAft>
              <a:buNone/>
            </a:pPr>
            <a:r>
              <a:rPr lang="en"/>
              <a:t>+ What should be some goals for getting dental homes for 0-2 year olds and how can we get there?</a:t>
            </a:r>
            <a:endParaRPr/>
          </a:p>
          <a:p>
            <a:pPr marL="0" lvl="0" indent="0" algn="l" rtl="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prstGeom prst="rect">
            <a:avLst/>
          </a:prstGeom>
        </p:spPr>
        <p:txBody>
          <a:bodyPr spcFirstLastPara="1" wrap="square" lIns="91425" tIns="91425" rIns="91425" bIns="91425" anchor="t" anchorCtr="0">
            <a:normAutofit fontScale="90000"/>
          </a:bodyPr>
          <a:lstStyle/>
          <a:p>
            <a:r>
              <a:rPr lang="en"/>
              <a:t>Suggestion: World Café  </a:t>
            </a:r>
            <a:endParaRPr lang="en-US"/>
          </a:p>
        </p:txBody>
      </p:sp>
      <p:sp>
        <p:nvSpPr>
          <p:cNvPr id="179" name="Google Shape;179;p25"/>
          <p:cNvSpPr txBox="1">
            <a:spLocks noGrp="1"/>
          </p:cNvSpPr>
          <p:nvPr>
            <p:ph type="body" idx="4294967295"/>
          </p:nvPr>
        </p:nvSpPr>
        <p:spPr>
          <a:xfrm>
            <a:off x="727854" y="1924230"/>
            <a:ext cx="4463930" cy="302577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 want to hear the thoughts, ideas, and initiatives from the stakeholders in the community in the form of a World Café!</a:t>
            </a:r>
            <a:endParaRPr/>
          </a:p>
          <a:p>
            <a:pPr marL="0" lvl="0" indent="0" algn="l" rtl="0">
              <a:spcBef>
                <a:spcPts val="1200"/>
              </a:spcBef>
              <a:spcAft>
                <a:spcPts val="0"/>
              </a:spcAft>
              <a:buNone/>
            </a:pPr>
            <a:r>
              <a:rPr lang="en"/>
              <a:t>Anyone who attends will be able to comment, contribute, or just listen and be a part of a flow of brainstorming to better the community they live and work in.</a:t>
            </a:r>
            <a:endParaRPr/>
          </a:p>
          <a:p>
            <a:pPr marL="0" lvl="0" indent="0" algn="l" rtl="0">
              <a:spcBef>
                <a:spcPts val="1200"/>
              </a:spcBef>
              <a:spcAft>
                <a:spcPts val="1200"/>
              </a:spcAft>
              <a:buNone/>
            </a:pPr>
            <a:r>
              <a:rPr lang="en"/>
              <a:t>By the end, we should be able to piece together what we have heard and contributed in order to find solutions that are beneficial to our target population as well as sustainable for the community.</a:t>
            </a:r>
            <a:endParaRPr/>
          </a:p>
        </p:txBody>
      </p:sp>
      <p:pic>
        <p:nvPicPr>
          <p:cNvPr id="4" name="Picture 4" descr="A picture containing engineering drawing&#10;&#10;Description automatically generated">
            <a:extLst>
              <a:ext uri="{FF2B5EF4-FFF2-40B4-BE49-F238E27FC236}">
                <a16:creationId xmlns:a16="http://schemas.microsoft.com/office/drawing/2014/main" id="{5B8CCD18-E269-4373-824E-642257519C60}"/>
              </a:ext>
            </a:extLst>
          </p:cNvPr>
          <p:cNvPicPr>
            <a:picLocks noChangeAspect="1"/>
          </p:cNvPicPr>
          <p:nvPr/>
        </p:nvPicPr>
        <p:blipFill>
          <a:blip r:embed="rId3"/>
          <a:stretch>
            <a:fillRect/>
          </a:stretch>
        </p:blipFill>
        <p:spPr>
          <a:xfrm>
            <a:off x="5475618" y="606144"/>
            <a:ext cx="3250002" cy="42924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p:txBody>
          <a:bodyPr spcFirstLastPara="1" wrap="square" lIns="91425" tIns="91425" rIns="91425" bIns="91425" anchor="t" anchorCtr="0">
            <a:normAutofit fontScale="90000"/>
          </a:bodyPr>
          <a:lstStyle/>
          <a:p>
            <a:pPr marL="0" lvl="0" indent="0" rtl="0">
              <a:spcBef>
                <a:spcPts val="0"/>
              </a:spcBef>
              <a:spcAft>
                <a:spcPts val="0"/>
              </a:spcAft>
              <a:buNone/>
            </a:pPr>
            <a:r>
              <a:rPr lang="en-US" sz="3200"/>
              <a:t>World Café: Method</a:t>
            </a:r>
          </a:p>
        </p:txBody>
      </p:sp>
      <p:sp>
        <p:nvSpPr>
          <p:cNvPr id="185" name="Google Shape;185;p26"/>
          <p:cNvSpPr txBox="1">
            <a:spLocks noGrp="1"/>
          </p:cNvSpPr>
          <p:nvPr>
            <p:ph type="subTitle" idx="4294967295"/>
          </p:nvPr>
        </p:nvSpPr>
        <p:spPr>
          <a:xfrm>
            <a:off x="4248509" y="2170023"/>
            <a:ext cx="4636579" cy="2621801"/>
          </a:xfrm>
        </p:spPr>
        <p:txBody>
          <a:bodyPr spcFirstLastPara="1" wrap="square" lIns="91425" tIns="91425" rIns="91425" bIns="91425" anchor="t" anchorCtr="0">
            <a:normAutofit/>
          </a:bodyPr>
          <a:lstStyle/>
          <a:p>
            <a:pPr marL="457200" lvl="0" indent="-311150" rtl="0">
              <a:spcBef>
                <a:spcPts val="0"/>
              </a:spcBef>
              <a:spcAft>
                <a:spcPts val="600"/>
              </a:spcAft>
              <a:buSzPts val="1300"/>
              <a:buChar char="+"/>
            </a:pPr>
            <a:r>
              <a:rPr lang="en"/>
              <a:t>Introductions</a:t>
            </a:r>
            <a:endParaRPr lang="en-US"/>
          </a:p>
          <a:p>
            <a:pPr marL="457200" lvl="0" indent="-311150" rtl="0">
              <a:spcBef>
                <a:spcPts val="0"/>
              </a:spcBef>
              <a:spcAft>
                <a:spcPts val="600"/>
              </a:spcAft>
              <a:buSzPts val="1300"/>
              <a:buChar char="+"/>
            </a:pPr>
            <a:r>
              <a:rPr lang="en"/>
              <a:t>Small round table discussions (break out rooms) with posed questions and lively discussion</a:t>
            </a:r>
            <a:endParaRPr lang="en-US"/>
          </a:p>
          <a:p>
            <a:pPr marL="457200" lvl="0" indent="-311150" rtl="0">
              <a:spcBef>
                <a:spcPts val="0"/>
              </a:spcBef>
              <a:spcAft>
                <a:spcPts val="600"/>
              </a:spcAft>
              <a:buSzPts val="1300"/>
              <a:buChar char="+"/>
            </a:pPr>
            <a:r>
              <a:rPr lang="en"/>
              <a:t>Small round tables come </a:t>
            </a:r>
            <a:r>
              <a:rPr lang="en-US"/>
              <a:t>together,</a:t>
            </a:r>
            <a:r>
              <a:rPr lang="en"/>
              <a:t> and ideas are shared and presented to the larger group for further discussion.</a:t>
            </a:r>
            <a:endParaRPr lang="en-US"/>
          </a:p>
        </p:txBody>
      </p:sp>
      <p:pic>
        <p:nvPicPr>
          <p:cNvPr id="3" name="Picture 3" descr="Shape, arrow&#10;&#10;Description automatically generated">
            <a:extLst>
              <a:ext uri="{FF2B5EF4-FFF2-40B4-BE49-F238E27FC236}">
                <a16:creationId xmlns:a16="http://schemas.microsoft.com/office/drawing/2014/main" id="{C47AA5BB-BDCC-4C16-A184-036AA267CE5F}"/>
              </a:ext>
            </a:extLst>
          </p:cNvPr>
          <p:cNvPicPr>
            <a:picLocks noChangeAspect="1"/>
          </p:cNvPicPr>
          <p:nvPr/>
        </p:nvPicPr>
        <p:blipFill>
          <a:blip r:embed="rId3"/>
          <a:stretch>
            <a:fillRect/>
          </a:stretch>
        </p:blipFill>
        <p:spPr>
          <a:xfrm>
            <a:off x="1046320" y="2039291"/>
            <a:ext cx="2743200" cy="26229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6D3E364-BCDC-774B-B200-3A8E31180670}"/>
              </a:ext>
            </a:extLst>
          </p:cNvPr>
          <p:cNvSpPr txBox="1"/>
          <p:nvPr/>
        </p:nvSpPr>
        <p:spPr>
          <a:xfrm>
            <a:off x="604610" y="1179718"/>
            <a:ext cx="2045841" cy="200824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srgbClr val="3B1E47"/>
                </a:solidFill>
                <a:effectLst/>
                <a:uLnTx/>
                <a:uFillTx/>
                <a:latin typeface="Calibri" panose="020F0502020204030204"/>
                <a:ea typeface="+mn-ea"/>
                <a:cs typeface="Arial"/>
                <a:sym typeface="Arial"/>
              </a:rPr>
              <a:t>PCOH Network Initiatives </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Collaborative work by many partners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Action teams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Arial"/>
                <a:sym typeface="Arial"/>
              </a:rPr>
              <a:t>Innovation P</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rojects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Arial"/>
                <a:sym typeface="Arial"/>
              </a:rPr>
              <a:t>Advocacy for Systems Changes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13" name="TextBox 12">
            <a:extLst>
              <a:ext uri="{FF2B5EF4-FFF2-40B4-BE49-F238E27FC236}">
                <a16:creationId xmlns:a16="http://schemas.microsoft.com/office/drawing/2014/main" id="{2B0F845F-3125-8D45-B2E7-0C26E3F56F58}"/>
              </a:ext>
            </a:extLst>
          </p:cNvPr>
          <p:cNvSpPr txBox="1"/>
          <p:nvPr/>
        </p:nvSpPr>
        <p:spPr>
          <a:xfrm>
            <a:off x="3265816" y="3566835"/>
            <a:ext cx="2500132" cy="161582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500" b="1" i="0" u="none" strike="noStrike" kern="1200" cap="none" spc="0" normalizeH="0" baseline="0" noProof="0" dirty="0">
                <a:ln>
                  <a:noFill/>
                </a:ln>
                <a:solidFill>
                  <a:srgbClr val="3B1E47"/>
                </a:solidFill>
                <a:effectLst/>
                <a:uLnTx/>
                <a:uFillTx/>
                <a:latin typeface="Calibri" panose="020F0502020204030204"/>
                <a:ea typeface="+mn-ea"/>
                <a:cs typeface="Arial"/>
                <a:sym typeface="Arial"/>
              </a:rPr>
              <a:t>PCOH Backbone Support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501c3 organization (2 Staff)</a:t>
            </a:r>
          </a:p>
          <a:p>
            <a:pPr marL="214313" marR="0" lvl="0" indent="-214313"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PCOH Board</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Partnership Council</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Consultants and contractors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cs typeface="Arial"/>
                <a:sym typeface="Arial"/>
              </a:rPr>
              <a:t>Core operational funding from the Sadie and Harry Davis Foundation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17" name="Left Brace 16">
            <a:extLst>
              <a:ext uri="{FF2B5EF4-FFF2-40B4-BE49-F238E27FC236}">
                <a16:creationId xmlns:a16="http://schemas.microsoft.com/office/drawing/2014/main" id="{0E015647-8A78-7946-9F40-342A54C6053B}"/>
              </a:ext>
            </a:extLst>
          </p:cNvPr>
          <p:cNvSpPr/>
          <p:nvPr/>
        </p:nvSpPr>
        <p:spPr>
          <a:xfrm rot="5400000">
            <a:off x="4175847" y="1787311"/>
            <a:ext cx="450124" cy="3190881"/>
          </a:xfrm>
          <a:prstGeom prst="leftBrace">
            <a:avLst>
              <a:gd name="adj1" fmla="val 8333"/>
              <a:gd name="adj2" fmla="val 551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8" name="TextBox 17">
            <a:extLst>
              <a:ext uri="{FF2B5EF4-FFF2-40B4-BE49-F238E27FC236}">
                <a16:creationId xmlns:a16="http://schemas.microsoft.com/office/drawing/2014/main" id="{C8A229D0-CF67-924A-8FA0-A8BFC863A37D}"/>
              </a:ext>
            </a:extLst>
          </p:cNvPr>
          <p:cNvSpPr txBox="1"/>
          <p:nvPr/>
        </p:nvSpPr>
        <p:spPr>
          <a:xfrm>
            <a:off x="7022921" y="3659168"/>
            <a:ext cx="1826387" cy="1200329"/>
          </a:xfrm>
          <a:prstGeom prst="rect">
            <a:avLst/>
          </a:prstGeom>
          <a:solidFill>
            <a:srgbClr val="D7CAF2"/>
          </a:solidFill>
          <a:effectLst>
            <a:glow rad="139700">
              <a:srgbClr val="FFFF00">
                <a:alpha val="40000"/>
              </a:srgbClr>
            </a:glow>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srgbClr val="3B1E47"/>
                </a:solidFill>
                <a:effectLst/>
                <a:uLnTx/>
                <a:uFillTx/>
                <a:latin typeface="Calibri" panose="020F0502020204030204"/>
                <a:ea typeface="+mn-ea"/>
                <a:cs typeface="Arial"/>
                <a:sym typeface="Arial"/>
              </a:rPr>
              <a:t>Collective Vision</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All children in Maine can grow up free from preventable dental disease</a:t>
            </a:r>
          </a:p>
        </p:txBody>
      </p:sp>
      <p:sp>
        <p:nvSpPr>
          <p:cNvPr id="19" name="TextBox 18">
            <a:extLst>
              <a:ext uri="{FF2B5EF4-FFF2-40B4-BE49-F238E27FC236}">
                <a16:creationId xmlns:a16="http://schemas.microsoft.com/office/drawing/2014/main" id="{E3C84BEB-E8F4-6C4B-91B0-4DC676B39359}"/>
              </a:ext>
            </a:extLst>
          </p:cNvPr>
          <p:cNvSpPr txBox="1"/>
          <p:nvPr/>
        </p:nvSpPr>
        <p:spPr>
          <a:xfrm>
            <a:off x="6980074" y="564783"/>
            <a:ext cx="1912079" cy="286232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srgbClr val="3B1E47"/>
                </a:solidFill>
                <a:effectLst/>
                <a:uLnTx/>
                <a:uFillTx/>
                <a:latin typeface="Calibri" panose="020F0502020204030204"/>
                <a:ea typeface="+mn-ea"/>
                <a:cs typeface="Arial"/>
                <a:sym typeface="Arial"/>
              </a:rPr>
              <a:t>Shared Mission</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Transform Maine into a state where we </a:t>
            </a:r>
          </a:p>
          <a:p>
            <a:pPr marL="257175" marR="0" lvl="0" indent="-257175"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meet the oral health needs of all children and families, </a:t>
            </a:r>
          </a:p>
          <a:p>
            <a:pPr marL="257175" marR="0" lvl="0" indent="-257175"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prioritize prevention, and </a:t>
            </a:r>
          </a:p>
          <a:p>
            <a:pPr marL="257175" marR="0" lvl="0" indent="-257175"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address oral health as a key element of overall health and economic well-being.</a:t>
            </a:r>
          </a:p>
        </p:txBody>
      </p:sp>
      <p:sp>
        <p:nvSpPr>
          <p:cNvPr id="20" name="Down Arrow 19">
            <a:extLst>
              <a:ext uri="{FF2B5EF4-FFF2-40B4-BE49-F238E27FC236}">
                <a16:creationId xmlns:a16="http://schemas.microsoft.com/office/drawing/2014/main" id="{6B94B177-B82F-E24C-84FF-93D6703ED6F9}"/>
              </a:ext>
            </a:extLst>
          </p:cNvPr>
          <p:cNvSpPr/>
          <p:nvPr/>
        </p:nvSpPr>
        <p:spPr>
          <a:xfrm>
            <a:off x="7808781" y="3157690"/>
            <a:ext cx="254666" cy="450123"/>
          </a:xfrm>
          <a:prstGeom prst="downArrow">
            <a:avLst/>
          </a:prstGeom>
          <a:solidFill>
            <a:srgbClr val="3B1E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1" name="Footer Placeholder 20">
            <a:extLst>
              <a:ext uri="{FF2B5EF4-FFF2-40B4-BE49-F238E27FC236}">
                <a16:creationId xmlns:a16="http://schemas.microsoft.com/office/drawing/2014/main" id="{A9582C8E-E72B-F74C-B00B-E8EA6151E37F}"/>
              </a:ext>
            </a:extLst>
          </p:cNvPr>
          <p:cNvSpPr>
            <a:spLocks noGrp="1"/>
          </p:cNvSpPr>
          <p:nvPr>
            <p:ph type="ftr" sz="quarter" idx="11"/>
          </p:nvPr>
        </p:nvSpPr>
        <p:spPr>
          <a:xfrm>
            <a:off x="-30572" y="4883512"/>
            <a:ext cx="1127768" cy="248641"/>
          </a:xfrm>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a:sym typeface="Arial"/>
              </a:rPr>
              <a:t>January 2021</a:t>
            </a:r>
          </a:p>
        </p:txBody>
      </p:sp>
      <p:pic>
        <p:nvPicPr>
          <p:cNvPr id="7" name="Picture 6">
            <a:extLst>
              <a:ext uri="{FF2B5EF4-FFF2-40B4-BE49-F238E27FC236}">
                <a16:creationId xmlns:a16="http://schemas.microsoft.com/office/drawing/2014/main" id="{4F9078C6-003B-4BE1-8AA8-297FA04A068B}"/>
              </a:ext>
            </a:extLst>
          </p:cNvPr>
          <p:cNvPicPr>
            <a:picLocks noChangeAspect="1"/>
          </p:cNvPicPr>
          <p:nvPr/>
        </p:nvPicPr>
        <p:blipFill>
          <a:blip r:embed="rId2"/>
          <a:stretch>
            <a:fillRect/>
          </a:stretch>
        </p:blipFill>
        <p:spPr>
          <a:xfrm>
            <a:off x="2267061" y="236328"/>
            <a:ext cx="1717412" cy="656910"/>
          </a:xfrm>
          <a:prstGeom prst="rect">
            <a:avLst/>
          </a:prstGeom>
        </p:spPr>
      </p:pic>
      <p:sp>
        <p:nvSpPr>
          <p:cNvPr id="8" name="Rectangle 7">
            <a:extLst>
              <a:ext uri="{FF2B5EF4-FFF2-40B4-BE49-F238E27FC236}">
                <a16:creationId xmlns:a16="http://schemas.microsoft.com/office/drawing/2014/main" id="{A2C54ABE-6386-4C2B-AE7F-24536116E00D}"/>
              </a:ext>
            </a:extLst>
          </p:cNvPr>
          <p:cNvSpPr/>
          <p:nvPr/>
        </p:nvSpPr>
        <p:spPr>
          <a:xfrm>
            <a:off x="4047646" y="371274"/>
            <a:ext cx="3324197" cy="415498"/>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050" b="0" i="1" u="none" strike="noStrike" kern="1200" cap="none" spc="0" normalizeH="0" baseline="0" noProof="0" dirty="0">
                <a:ln>
                  <a:noFill/>
                </a:ln>
                <a:solidFill>
                  <a:srgbClr val="786086"/>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 network to ensure all Maine children can </a:t>
            </a:r>
            <a:br>
              <a:rPr kumimoji="0" lang="en-US" sz="1050" b="0" i="1" u="none" strike="noStrike" kern="1200" cap="none" spc="0" normalizeH="0" baseline="0" noProof="0" dirty="0">
                <a:ln>
                  <a:noFill/>
                </a:ln>
                <a:solidFill>
                  <a:srgbClr val="786086"/>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br>
            <a:r>
              <a:rPr kumimoji="0" lang="en-US" sz="1050" b="0" i="1" u="none" strike="noStrike" kern="1200" cap="none" spc="0" normalizeH="0" baseline="0" noProof="0" dirty="0">
                <a:ln>
                  <a:noFill/>
                </a:ln>
                <a:solidFill>
                  <a:srgbClr val="786086"/>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grow up free from preventable dental disease</a:t>
            </a:r>
            <a:endParaRPr kumimoji="0" lang="en-US" sz="1050" b="0" i="1" u="none" strike="noStrike" kern="1200" cap="none" spc="0" normalizeH="0" baseline="0" noProof="0" dirty="0">
              <a:ln>
                <a:noFill/>
              </a:ln>
              <a:solidFill>
                <a:srgbClr val="786086"/>
              </a:solidFill>
              <a:effectLst/>
              <a:uLnTx/>
              <a:uFillTx/>
              <a:latin typeface="Calibri" panose="020F0502020204030204"/>
              <a:ea typeface="+mn-ea"/>
              <a:cs typeface="Arial"/>
              <a:sym typeface="Arial"/>
            </a:endParaRPr>
          </a:p>
        </p:txBody>
      </p:sp>
      <p:sp>
        <p:nvSpPr>
          <p:cNvPr id="2" name="Arrow: Right 1">
            <a:extLst>
              <a:ext uri="{FF2B5EF4-FFF2-40B4-BE49-F238E27FC236}">
                <a16:creationId xmlns:a16="http://schemas.microsoft.com/office/drawing/2014/main" id="{8709ACFC-5B2C-412D-AA73-8E8F7315FEA0}"/>
              </a:ext>
            </a:extLst>
          </p:cNvPr>
          <p:cNvSpPr/>
          <p:nvPr/>
        </p:nvSpPr>
        <p:spPr>
          <a:xfrm>
            <a:off x="2530720" y="1561333"/>
            <a:ext cx="4353011" cy="1544384"/>
          </a:xfrm>
          <a:prstGeom prst="rightArrow">
            <a:avLst/>
          </a:prstGeom>
          <a:solidFill>
            <a:srgbClr val="3B1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 name="Rectangle: Rounded Corners 2">
            <a:extLst>
              <a:ext uri="{FF2B5EF4-FFF2-40B4-BE49-F238E27FC236}">
                <a16:creationId xmlns:a16="http://schemas.microsoft.com/office/drawing/2014/main" id="{EAC238CE-26D6-4188-AF30-4BFF12A05B91}"/>
              </a:ext>
            </a:extLst>
          </p:cNvPr>
          <p:cNvSpPr/>
          <p:nvPr/>
        </p:nvSpPr>
        <p:spPr>
          <a:xfrm>
            <a:off x="3512929" y="1549693"/>
            <a:ext cx="1386671" cy="752037"/>
          </a:xfrm>
          <a:prstGeom prst="roundRect">
            <a:avLst/>
          </a:prstGeom>
          <a:solidFill>
            <a:srgbClr val="746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FFFFFF"/>
                </a:solidFill>
                <a:effectLst/>
                <a:uLnTx/>
                <a:uFillTx/>
                <a:latin typeface="Arial"/>
                <a:ea typeface="+mn-ea"/>
                <a:cs typeface="+mn-cs"/>
                <a:sym typeface="Arial"/>
              </a:rPr>
              <a:t>1. Integrate oral health into primary &amp; prenatal care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50" b="0" i="0" u="none" strike="noStrike" kern="0" cap="none" spc="0" normalizeH="0" baseline="0" noProof="0" dirty="0">
                <a:ln>
                  <a:noFill/>
                </a:ln>
                <a:solidFill>
                  <a:srgbClr val="FFFFFF"/>
                </a:solidFill>
                <a:effectLst/>
                <a:uLnTx/>
                <a:uFillTx/>
                <a:latin typeface="Arial"/>
                <a:ea typeface="+mn-ea"/>
                <a:cs typeface="+mn-cs"/>
                <a:sym typeface="Arial"/>
              </a:rPr>
              <a:t>Legacy initiative: From the First Tooth</a:t>
            </a:r>
          </a:p>
        </p:txBody>
      </p:sp>
      <p:sp>
        <p:nvSpPr>
          <p:cNvPr id="15" name="Rectangle: Rounded Corners 14">
            <a:extLst>
              <a:ext uri="{FF2B5EF4-FFF2-40B4-BE49-F238E27FC236}">
                <a16:creationId xmlns:a16="http://schemas.microsoft.com/office/drawing/2014/main" id="{523025F3-C389-4621-BC4E-95B513704A8D}"/>
              </a:ext>
            </a:extLst>
          </p:cNvPr>
          <p:cNvSpPr/>
          <p:nvPr/>
        </p:nvSpPr>
        <p:spPr>
          <a:xfrm>
            <a:off x="4337603" y="2347028"/>
            <a:ext cx="1386671" cy="752037"/>
          </a:xfrm>
          <a:prstGeom prst="roundRect">
            <a:avLst/>
          </a:prstGeom>
          <a:solidFill>
            <a:srgbClr val="746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FFFFFF"/>
                </a:solidFill>
                <a:effectLst/>
                <a:uLnTx/>
                <a:uFillTx/>
                <a:latin typeface="Arial"/>
                <a:ea typeface="+mn-ea"/>
                <a:cs typeface="+mn-cs"/>
                <a:sym typeface="Arial"/>
              </a:rPr>
              <a:t>3. Access, Quality, and Sustainability</a:t>
            </a:r>
            <a:endParaRPr kumimoji="0" lang="en-US" sz="75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6" name="Rectangle: Rounded Corners 15">
            <a:extLst>
              <a:ext uri="{FF2B5EF4-FFF2-40B4-BE49-F238E27FC236}">
                <a16:creationId xmlns:a16="http://schemas.microsoft.com/office/drawing/2014/main" id="{C98B7AC4-6502-4731-B31B-A378D6FEC996}"/>
              </a:ext>
            </a:extLst>
          </p:cNvPr>
          <p:cNvSpPr/>
          <p:nvPr/>
        </p:nvSpPr>
        <p:spPr>
          <a:xfrm>
            <a:off x="2934972" y="2347028"/>
            <a:ext cx="1386671" cy="752037"/>
          </a:xfrm>
          <a:prstGeom prst="roundRect">
            <a:avLst/>
          </a:prstGeom>
          <a:solidFill>
            <a:srgbClr val="746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FFFFFF"/>
                </a:solidFill>
                <a:effectLst/>
                <a:uLnTx/>
                <a:uFillTx/>
                <a:latin typeface="Arial"/>
                <a:ea typeface="+mn-ea"/>
                <a:cs typeface="+mn-cs"/>
                <a:sym typeface="Arial"/>
              </a:rPr>
              <a:t>2. Preventive care in school and community settings</a:t>
            </a:r>
            <a:endParaRPr kumimoji="0" lang="en-US" sz="75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10332EE-4E8B-E440-AAC3-8D4E37E51A57}"/>
              </a:ext>
            </a:extLst>
          </p:cNvPr>
          <p:cNvSpPr txBox="1"/>
          <p:nvPr/>
        </p:nvSpPr>
        <p:spPr>
          <a:xfrm>
            <a:off x="359914" y="3419657"/>
            <a:ext cx="2762295" cy="115416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For more info: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3"/>
              </a:rPr>
              <a:t>www.mainepcoh.org</a:t>
            </a:r>
            <a:r>
              <a:rPr kumimoji="0" lang="en-US" sz="12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Becca Matusovich, Executive Director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Arial"/>
                <a:cs typeface="Arial"/>
                <a:sym typeface="Arial"/>
                <a:hlinkClick r:id="rId4"/>
              </a:rPr>
              <a:t>becca@mainepcoh.org</a:t>
            </a: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Kalie Hess, Associate Director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Arial"/>
                <a:cs typeface="Arial"/>
                <a:sym typeface="Arial"/>
                <a:hlinkClick r:id="rId5"/>
              </a:rPr>
              <a:t>kalie@mainepcoh.org</a:t>
            </a:r>
            <a:r>
              <a:rPr kumimoji="0" lang="en-US" sz="1050" b="0" i="0" u="none" strike="noStrike" kern="0" cap="none" spc="0" normalizeH="0" baseline="0" noProof="0" dirty="0">
                <a:ln>
                  <a:noFill/>
                </a:ln>
                <a:solidFill>
                  <a:srgbClr val="000000"/>
                </a:solidFill>
                <a:effectLst/>
                <a:uLnTx/>
                <a:uFillTx/>
                <a:latin typeface="Arial"/>
                <a:cs typeface="Arial"/>
                <a:sym typeface="Arial"/>
              </a:rPr>
              <a:t> </a:t>
            </a:r>
          </a:p>
        </p:txBody>
      </p:sp>
      <p:sp>
        <p:nvSpPr>
          <p:cNvPr id="22" name="TextBox 21">
            <a:extLst>
              <a:ext uri="{FF2B5EF4-FFF2-40B4-BE49-F238E27FC236}">
                <a16:creationId xmlns:a16="http://schemas.microsoft.com/office/drawing/2014/main" id="{15B85033-901B-FE4E-9B23-A6CF5718BFCD}"/>
              </a:ext>
            </a:extLst>
          </p:cNvPr>
          <p:cNvSpPr txBox="1"/>
          <p:nvPr/>
        </p:nvSpPr>
        <p:spPr>
          <a:xfrm>
            <a:off x="2476641" y="1191470"/>
            <a:ext cx="3574270" cy="3000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1" i="0" u="none" strike="noStrike" kern="1200" cap="none" spc="0" normalizeH="0" baseline="0" noProof="0" dirty="0">
                <a:ln>
                  <a:noFill/>
                </a:ln>
                <a:solidFill>
                  <a:srgbClr val="4A1F6B"/>
                </a:solidFill>
                <a:effectLst/>
                <a:uLnTx/>
                <a:uFillTx/>
                <a:latin typeface="Calibri" panose="020F0502020204030204"/>
                <a:ea typeface="+mn-ea"/>
                <a:cs typeface="Arial"/>
                <a:sym typeface="Arial"/>
              </a:rPr>
              <a:t>Strategic Priorities</a:t>
            </a:r>
            <a:endParaRPr kumimoji="0" lang="en-US" sz="1050" b="1" i="0" u="none" strike="noStrike" kern="0" cap="none" spc="0" normalizeH="0" baseline="0" noProof="0" dirty="0">
              <a:ln>
                <a:noFill/>
              </a:ln>
              <a:solidFill>
                <a:srgbClr val="4A1F6B"/>
              </a:solidFill>
              <a:effectLst/>
              <a:uLnTx/>
              <a:uFillTx/>
              <a:latin typeface="Arial"/>
              <a:cs typeface="Arial"/>
              <a:sym typeface="Arial"/>
            </a:endParaRPr>
          </a:p>
        </p:txBody>
      </p:sp>
    </p:spTree>
    <p:extLst>
      <p:ext uri="{BB962C8B-B14F-4D97-AF65-F5344CB8AC3E}">
        <p14:creationId xmlns:p14="http://schemas.microsoft.com/office/powerpoint/2010/main" val="133357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0B194C-0662-4C9E-8A0E-186F54982A54}"/>
              </a:ext>
            </a:extLst>
          </p:cNvPr>
          <p:cNvSpPr>
            <a:spLocks noGrp="1"/>
          </p:cNvSpPr>
          <p:nvPr>
            <p:ph type="title"/>
          </p:nvPr>
        </p:nvSpPr>
        <p:spPr/>
        <p:txBody>
          <a:bodyPr/>
          <a:lstStyle/>
          <a:p>
            <a:r>
              <a:rPr lang="en-US"/>
              <a:t>Questions, Comments, Interest?</a:t>
            </a:r>
          </a:p>
        </p:txBody>
      </p:sp>
    </p:spTree>
    <p:extLst>
      <p:ext uri="{BB962C8B-B14F-4D97-AF65-F5344CB8AC3E}">
        <p14:creationId xmlns:p14="http://schemas.microsoft.com/office/powerpoint/2010/main" val="13883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A2BE95-E040-3340-9BC8-1A6367CA650F}"/>
              </a:ext>
            </a:extLst>
          </p:cNvPr>
          <p:cNvSpPr>
            <a:spLocks noGrp="1"/>
          </p:cNvSpPr>
          <p:nvPr>
            <p:ph type="title"/>
          </p:nvPr>
        </p:nvSpPr>
        <p:spPr>
          <a:xfrm>
            <a:off x="628650" y="39054"/>
            <a:ext cx="8099714" cy="1147360"/>
          </a:xfrm>
        </p:spPr>
        <p:txBody>
          <a:bodyPr>
            <a:normAutofit/>
          </a:bodyPr>
          <a:lstStyle/>
          <a:p>
            <a:r>
              <a:rPr lang="en-US" sz="3000" dirty="0"/>
              <a:t>The current reality of children’s oral health in Maine</a:t>
            </a:r>
          </a:p>
        </p:txBody>
      </p:sp>
      <p:sp>
        <p:nvSpPr>
          <p:cNvPr id="5" name="Content Placeholder 4">
            <a:extLst>
              <a:ext uri="{FF2B5EF4-FFF2-40B4-BE49-F238E27FC236}">
                <a16:creationId xmlns:a16="http://schemas.microsoft.com/office/drawing/2014/main" id="{38756524-F089-6E46-947A-5480AC0F5111}"/>
              </a:ext>
            </a:extLst>
          </p:cNvPr>
          <p:cNvSpPr>
            <a:spLocks noGrp="1"/>
          </p:cNvSpPr>
          <p:nvPr>
            <p:ph sz="half" idx="1"/>
          </p:nvPr>
        </p:nvSpPr>
        <p:spPr>
          <a:xfrm>
            <a:off x="628650" y="1268016"/>
            <a:ext cx="3886200" cy="3601640"/>
          </a:xfrm>
        </p:spPr>
        <p:txBody>
          <a:bodyPr>
            <a:normAutofit/>
          </a:bodyPr>
          <a:lstStyle/>
          <a:p>
            <a:pPr marL="0" indent="0">
              <a:buNone/>
            </a:pPr>
            <a:r>
              <a:rPr lang="en-US" b="1" dirty="0">
                <a:solidFill>
                  <a:srgbClr val="7030A0"/>
                </a:solidFill>
              </a:rPr>
              <a:t>Challenges:</a:t>
            </a:r>
          </a:p>
          <a:p>
            <a:r>
              <a:rPr lang="en-US" dirty="0"/>
              <a:t>Almost half of kids in Maine are not getting regular preventive dental care </a:t>
            </a:r>
          </a:p>
          <a:p>
            <a:r>
              <a:rPr lang="en-US" dirty="0"/>
              <a:t>Oral surgeons and pediatric dentists are especially in short supply</a:t>
            </a:r>
          </a:p>
          <a:p>
            <a:r>
              <a:rPr lang="en-US" dirty="0"/>
              <a:t>The economics of providing dental care, especially in rural areas and for MaineCare and uninsured families, are very challenging - even non-profit dental centers must fill revenue shortfalls with grants in order to keep their doors open</a:t>
            </a:r>
          </a:p>
          <a:p>
            <a:r>
              <a:rPr lang="en-US" dirty="0"/>
              <a:t>COVID has exacerbated pre-existing access challenges by decreasing provider capacity,  increasing provider costs, changing home-care routines, and delaying preventive care</a:t>
            </a:r>
          </a:p>
        </p:txBody>
      </p:sp>
      <p:graphicFrame>
        <p:nvGraphicFramePr>
          <p:cNvPr id="10" name="Chart 9">
            <a:extLst>
              <a:ext uri="{FF2B5EF4-FFF2-40B4-BE49-F238E27FC236}">
                <a16:creationId xmlns:a16="http://schemas.microsoft.com/office/drawing/2014/main" id="{6857F746-0833-4FA6-98F9-BE908D5F73E2}"/>
              </a:ext>
            </a:extLst>
          </p:cNvPr>
          <p:cNvGraphicFramePr>
            <a:graphicFrameLocks/>
          </p:cNvGraphicFramePr>
          <p:nvPr/>
        </p:nvGraphicFramePr>
        <p:xfrm>
          <a:off x="6127788" y="750704"/>
          <a:ext cx="2750459" cy="17150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703D7A3C-9CD6-4018-BAF6-F70CA88B0134}"/>
              </a:ext>
            </a:extLst>
          </p:cNvPr>
          <p:cNvGraphicFramePr>
            <a:graphicFrameLocks/>
          </p:cNvGraphicFramePr>
          <p:nvPr/>
        </p:nvGraphicFramePr>
        <p:xfrm>
          <a:off x="4514850" y="2484801"/>
          <a:ext cx="3184813" cy="238485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77FB295-5BC0-A749-ADFD-AEB66C71BDA2}"/>
              </a:ext>
            </a:extLst>
          </p:cNvPr>
          <p:cNvSpPr txBox="1"/>
          <p:nvPr/>
        </p:nvSpPr>
        <p:spPr>
          <a:xfrm>
            <a:off x="4678507" y="1205415"/>
            <a:ext cx="1262119"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1" u="none" strike="noStrike" kern="0" cap="none" spc="0" normalizeH="0" baseline="0" noProof="0" dirty="0">
                <a:ln>
                  <a:noFill/>
                </a:ln>
                <a:solidFill>
                  <a:srgbClr val="7030A0"/>
                </a:solidFill>
                <a:effectLst/>
                <a:uLnTx/>
                <a:uFillTx/>
                <a:latin typeface="Arial"/>
                <a:cs typeface="Arial"/>
                <a:sym typeface="Arial"/>
              </a:rPr>
              <a:t>Preventive dental care among Maine children under age 21 with dental coverage, 2019</a:t>
            </a:r>
          </a:p>
        </p:txBody>
      </p:sp>
      <p:sp>
        <p:nvSpPr>
          <p:cNvPr id="13" name="TextBox 12">
            <a:extLst>
              <a:ext uri="{FF2B5EF4-FFF2-40B4-BE49-F238E27FC236}">
                <a16:creationId xmlns:a16="http://schemas.microsoft.com/office/drawing/2014/main" id="{154BC953-4875-9342-A29F-57333D3B30CA}"/>
              </a:ext>
            </a:extLst>
          </p:cNvPr>
          <p:cNvSpPr txBox="1"/>
          <p:nvPr/>
        </p:nvSpPr>
        <p:spPr>
          <a:xfrm>
            <a:off x="4789411" y="4869656"/>
            <a:ext cx="428297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50" b="0" i="0" u="none" strike="noStrike" kern="0" cap="none" spc="0" normalizeH="0" baseline="0" noProof="0" dirty="0">
                <a:ln>
                  <a:noFill/>
                </a:ln>
                <a:solidFill>
                  <a:srgbClr val="000000"/>
                </a:solidFill>
                <a:effectLst/>
                <a:uLnTx/>
                <a:uFillTx/>
                <a:latin typeface="Arial"/>
                <a:cs typeface="Arial"/>
                <a:sym typeface="Arial"/>
              </a:rPr>
              <a:t>Source: 2019 dental claims data from the Maine Health Data Organization’s All-Payer Claims Database</a:t>
            </a:r>
          </a:p>
        </p:txBody>
      </p:sp>
      <p:sp>
        <p:nvSpPr>
          <p:cNvPr id="2" name="TextBox 1">
            <a:extLst>
              <a:ext uri="{FF2B5EF4-FFF2-40B4-BE49-F238E27FC236}">
                <a16:creationId xmlns:a16="http://schemas.microsoft.com/office/drawing/2014/main" id="{6FB19FCC-6F25-4248-AE39-00334ED65A8B}"/>
              </a:ext>
            </a:extLst>
          </p:cNvPr>
          <p:cNvSpPr txBox="1"/>
          <p:nvPr/>
        </p:nvSpPr>
        <p:spPr>
          <a:xfrm>
            <a:off x="7699664" y="3022736"/>
            <a:ext cx="117858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0000"/>
                </a:solidFill>
                <a:effectLst/>
                <a:uLnTx/>
                <a:uFillTx/>
                <a:latin typeface="Arial"/>
                <a:cs typeface="Arial"/>
                <a:sym typeface="Arial"/>
              </a:rPr>
              <a:t>Note: these graphs reflect the rates among children with consistent coverage (i.e. 11+months of either MaineCare or commercial dental insurance in 2019).</a:t>
            </a:r>
          </a:p>
        </p:txBody>
      </p:sp>
    </p:spTree>
    <p:extLst>
      <p:ext uri="{BB962C8B-B14F-4D97-AF65-F5344CB8AC3E}">
        <p14:creationId xmlns:p14="http://schemas.microsoft.com/office/powerpoint/2010/main" val="244127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729450" y="733950"/>
            <a:ext cx="7688400" cy="1244700"/>
          </a:xfrm>
        </p:spPr>
        <p:txBody>
          <a:bodyPr spcFirstLastPara="1" wrap="square" lIns="91425" tIns="91425" rIns="91425" bIns="91425" anchor="t" anchorCtr="0">
            <a:normAutofit/>
          </a:bodyPr>
          <a:lstStyle/>
          <a:p>
            <a:pPr marL="0" lvl="0" indent="0" rtl="0">
              <a:lnSpc>
                <a:spcPct val="90000"/>
              </a:lnSpc>
              <a:spcBef>
                <a:spcPts val="0"/>
              </a:spcBef>
              <a:spcAft>
                <a:spcPts val="0"/>
              </a:spcAft>
              <a:buNone/>
            </a:pPr>
            <a:r>
              <a:rPr lang="en-US" sz="3800"/>
              <a:t>Aroostook County Trends: Children’s Oral Health Needs</a:t>
            </a:r>
          </a:p>
        </p:txBody>
      </p:sp>
      <p:sp>
        <p:nvSpPr>
          <p:cNvPr id="87" name="Google Shape;87;p13"/>
          <p:cNvSpPr txBox="1">
            <a:spLocks noGrp="1"/>
          </p:cNvSpPr>
          <p:nvPr>
            <p:ph type="body" idx="1"/>
          </p:nvPr>
        </p:nvSpPr>
        <p:spPr>
          <a:xfrm>
            <a:off x="738109" y="2324843"/>
            <a:ext cx="7688400" cy="1580400"/>
          </a:xfrm>
        </p:spPr>
        <p:txBody>
          <a:bodyPr spcFirstLastPara="1" wrap="square" lIns="91425" tIns="91425" rIns="91425" bIns="91425" anchor="t" anchorCtr="0">
            <a:normAutofit/>
          </a:bodyPr>
          <a:lstStyle/>
          <a:p>
            <a:pPr marL="0" indent="0">
              <a:spcAft>
                <a:spcPts val="600"/>
              </a:spcAft>
              <a:buNone/>
            </a:pPr>
            <a:r>
              <a:rPr lang="en"/>
              <a:t>Shameem Fakory, MPH,  OMS-I UNECOM</a:t>
            </a:r>
            <a:endParaRPr lang="en-US"/>
          </a:p>
          <a:p>
            <a:pPr marL="0" indent="0">
              <a:spcAft>
                <a:spcPts val="600"/>
              </a:spcAft>
              <a:buNone/>
            </a:pPr>
            <a:r>
              <a:rPr lang="en"/>
              <a:t>Emily Leach, D4 UNECDM</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571188" y="1296073"/>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t>Maine Statewide survey:</a:t>
            </a:r>
            <a:endParaRPr sz="2900"/>
          </a:p>
          <a:p>
            <a:pPr marL="0" lvl="0" indent="0" algn="l" rtl="0">
              <a:spcBef>
                <a:spcPts val="0"/>
              </a:spcBef>
              <a:spcAft>
                <a:spcPts val="0"/>
              </a:spcAft>
              <a:buNone/>
            </a:pPr>
            <a:endParaRPr/>
          </a:p>
        </p:txBody>
      </p:sp>
      <p:sp>
        <p:nvSpPr>
          <p:cNvPr id="93" name="Google Shape;93;p14"/>
          <p:cNvSpPr txBox="1">
            <a:spLocks noGrp="1"/>
          </p:cNvSpPr>
          <p:nvPr>
            <p:ph type="subTitle" idx="1"/>
          </p:nvPr>
        </p:nvSpPr>
        <p:spPr>
          <a:xfrm>
            <a:off x="571189" y="2067167"/>
            <a:ext cx="6518724" cy="2520900"/>
          </a:xfrm>
          <a:prstGeom prst="rect">
            <a:avLst/>
          </a:prstGeom>
        </p:spPr>
        <p:txBody>
          <a:bodyPr spcFirstLastPara="1" wrap="square" lIns="91425" tIns="91425" rIns="91425" bIns="91425" anchor="t" anchorCtr="0">
            <a:normAutofit/>
          </a:bodyPr>
          <a:lstStyle/>
          <a:p>
            <a:pPr marL="0" indent="0"/>
            <a:r>
              <a:rPr lang="en" sz="2000" b="1"/>
              <a:t>Presence of Treated or Untreated Caries: </a:t>
            </a:r>
            <a:endParaRPr sz="2000" b="1"/>
          </a:p>
          <a:p>
            <a:pPr marL="0" lvl="0" indent="0" algn="l" rtl="0">
              <a:spcBef>
                <a:spcPts val="0"/>
              </a:spcBef>
              <a:spcAft>
                <a:spcPts val="0"/>
              </a:spcAft>
              <a:buNone/>
            </a:pPr>
            <a:endParaRPr sz="1900"/>
          </a:p>
          <a:p>
            <a:pPr marL="0" lvl="0" indent="0" algn="l" rtl="0">
              <a:spcBef>
                <a:spcPts val="0"/>
              </a:spcBef>
              <a:spcAft>
                <a:spcPts val="0"/>
              </a:spcAft>
              <a:buNone/>
            </a:pPr>
            <a:endParaRPr sz="2500"/>
          </a:p>
          <a:p>
            <a:pPr marL="0" lvl="0" indent="0" algn="l" rtl="0">
              <a:spcBef>
                <a:spcPts val="0"/>
              </a:spcBef>
              <a:spcAft>
                <a:spcPts val="0"/>
              </a:spcAft>
              <a:buNone/>
            </a:pPr>
            <a:r>
              <a:rPr lang="en" sz="2500"/>
              <a:t>38.8%</a:t>
            </a:r>
            <a:r>
              <a:rPr lang="en"/>
              <a:t> of kindergartners and </a:t>
            </a:r>
            <a:r>
              <a:rPr lang="en" sz="2500"/>
              <a:t>44.7%</a:t>
            </a:r>
            <a:r>
              <a:rPr lang="en"/>
              <a:t> of third graders in 2019</a:t>
            </a:r>
            <a:endParaRPr/>
          </a:p>
          <a:p>
            <a:pPr marL="0" lvl="0" indent="0" algn="l" rtl="0">
              <a:spcBef>
                <a:spcPts val="0"/>
              </a:spcBef>
              <a:spcAft>
                <a:spcPts val="0"/>
              </a:spcAft>
              <a:buNone/>
            </a:pPr>
            <a:endParaRPr/>
          </a:p>
          <a:p>
            <a:pPr marL="0" indent="0"/>
            <a:endParaRPr lang="en" sz="1100"/>
          </a:p>
          <a:p>
            <a:pPr marL="0" indent="0"/>
            <a:r>
              <a:rPr lang="en" sz="1100"/>
              <a:t>Data from: 2019 Maine Integrated Youth Health Survey</a:t>
            </a:r>
            <a:endParaRPr sz="1100"/>
          </a:p>
        </p:txBody>
      </p:sp>
      <p:pic>
        <p:nvPicPr>
          <p:cNvPr id="94" name="Google Shape;94;p14"/>
          <p:cNvPicPr preferRelativeResize="0"/>
          <p:nvPr/>
        </p:nvPicPr>
        <p:blipFill rotWithShape="1">
          <a:blip r:embed="rId3">
            <a:alphaModFix/>
          </a:blip>
          <a:srcRect b="18273"/>
          <a:stretch/>
        </p:blipFill>
        <p:spPr>
          <a:xfrm>
            <a:off x="6718475" y="638175"/>
            <a:ext cx="2306175" cy="1295350"/>
          </a:xfrm>
          <a:prstGeom prst="rect">
            <a:avLst/>
          </a:prstGeom>
          <a:noFill/>
          <a:ln>
            <a:noFill/>
          </a:ln>
        </p:spPr>
      </p:pic>
      <p:pic>
        <p:nvPicPr>
          <p:cNvPr id="95" name="Google Shape;95;p14"/>
          <p:cNvPicPr preferRelativeResize="0"/>
          <p:nvPr/>
        </p:nvPicPr>
        <p:blipFill rotWithShape="1">
          <a:blip r:embed="rId4">
            <a:alphaModFix/>
          </a:blip>
          <a:srcRect t="25149"/>
          <a:stretch/>
        </p:blipFill>
        <p:spPr>
          <a:xfrm>
            <a:off x="6718475" y="1924075"/>
            <a:ext cx="2306176" cy="1295349"/>
          </a:xfrm>
          <a:prstGeom prst="rect">
            <a:avLst/>
          </a:prstGeom>
          <a:noFill/>
          <a:ln>
            <a:noFill/>
          </a:ln>
        </p:spPr>
      </p:pic>
      <p:pic>
        <p:nvPicPr>
          <p:cNvPr id="96" name="Google Shape;96;p14"/>
          <p:cNvPicPr preferRelativeResize="0"/>
          <p:nvPr/>
        </p:nvPicPr>
        <p:blipFill rotWithShape="1">
          <a:blip r:embed="rId5">
            <a:alphaModFix/>
          </a:blip>
          <a:srcRect b="3809"/>
          <a:stretch/>
        </p:blipFill>
        <p:spPr>
          <a:xfrm>
            <a:off x="6718475" y="3219425"/>
            <a:ext cx="2306176" cy="1664699"/>
          </a:xfrm>
          <a:prstGeom prst="rect">
            <a:avLst/>
          </a:prstGeom>
          <a:noFill/>
          <a:ln>
            <a:noFill/>
          </a:ln>
        </p:spPr>
      </p:pic>
      <p:sp>
        <p:nvSpPr>
          <p:cNvPr id="97" name="Google Shape;97;p14"/>
          <p:cNvSpPr txBox="1"/>
          <p:nvPr/>
        </p:nvSpPr>
        <p:spPr>
          <a:xfrm>
            <a:off x="6475050" y="4789500"/>
            <a:ext cx="2793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999999"/>
                </a:solidFill>
                <a:latin typeface="Lato"/>
                <a:ea typeface="Lato"/>
                <a:cs typeface="Lato"/>
                <a:sym typeface="Lato"/>
              </a:rPr>
              <a:t>Images courtesy of Dr. Norma Desjardins</a:t>
            </a:r>
            <a:endParaRPr sz="1100">
              <a:solidFill>
                <a:srgbClr val="999999"/>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729450" y="1318650"/>
            <a:ext cx="4472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Aroostook County Stats - 2019</a:t>
            </a:r>
            <a:endParaRPr/>
          </a:p>
        </p:txBody>
      </p:sp>
      <p:sp>
        <p:nvSpPr>
          <p:cNvPr id="103" name="Google Shape;103;p15"/>
          <p:cNvSpPr txBox="1">
            <a:spLocks noGrp="1"/>
          </p:cNvSpPr>
          <p:nvPr>
            <p:ph type="body" idx="1"/>
          </p:nvPr>
        </p:nvSpPr>
        <p:spPr>
          <a:xfrm>
            <a:off x="729450" y="2078875"/>
            <a:ext cx="7688700" cy="2931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en" sz="1000"/>
              <a:t>                                                                          Data from: Maine Kids Count 2021</a:t>
            </a:r>
            <a:endParaRPr sz="1000"/>
          </a:p>
        </p:txBody>
      </p:sp>
      <p:pic>
        <p:nvPicPr>
          <p:cNvPr id="104" name="Google Shape;104;p15"/>
          <p:cNvPicPr preferRelativeResize="0"/>
          <p:nvPr/>
        </p:nvPicPr>
        <p:blipFill>
          <a:blip r:embed="rId3">
            <a:alphaModFix/>
          </a:blip>
          <a:stretch>
            <a:fillRect/>
          </a:stretch>
        </p:blipFill>
        <p:spPr>
          <a:xfrm>
            <a:off x="5554900" y="641875"/>
            <a:ext cx="3455625" cy="4309575"/>
          </a:xfrm>
          <a:prstGeom prst="rect">
            <a:avLst/>
          </a:prstGeom>
          <a:noFill/>
          <a:ln>
            <a:noFill/>
          </a:ln>
        </p:spPr>
      </p:pic>
      <p:graphicFrame>
        <p:nvGraphicFramePr>
          <p:cNvPr id="105" name="Google Shape;105;p15"/>
          <p:cNvGraphicFramePr/>
          <p:nvPr/>
        </p:nvGraphicFramePr>
        <p:xfrm>
          <a:off x="1280550" y="2120200"/>
          <a:ext cx="2901275" cy="2361228"/>
        </p:xfrm>
        <a:graphic>
          <a:graphicData uri="http://schemas.openxmlformats.org/drawingml/2006/table">
            <a:tbl>
              <a:tblPr>
                <a:noFill/>
                <a:tableStyleId>{C47423A3-CA28-4C80-8430-93B8033B7D97}</a:tableStyleId>
              </a:tblPr>
              <a:tblGrid>
                <a:gridCol w="1734625">
                  <a:extLst>
                    <a:ext uri="{9D8B030D-6E8A-4147-A177-3AD203B41FA5}">
                      <a16:colId xmlns:a16="http://schemas.microsoft.com/office/drawing/2014/main" val="20000"/>
                    </a:ext>
                  </a:extLst>
                </a:gridCol>
                <a:gridCol w="1166650">
                  <a:extLst>
                    <a:ext uri="{9D8B030D-6E8A-4147-A177-3AD203B41FA5}">
                      <a16:colId xmlns:a16="http://schemas.microsoft.com/office/drawing/2014/main" val="20001"/>
                    </a:ext>
                  </a:extLst>
                </a:gridCol>
              </a:tblGrid>
              <a:tr h="396200">
                <a:tc gridSpan="2">
                  <a:txBody>
                    <a:bodyPr/>
                    <a:lstStyle/>
                    <a:p>
                      <a:pPr marL="0" lvl="0" indent="0" algn="l" rtl="0">
                        <a:lnSpc>
                          <a:spcPct val="115000"/>
                        </a:lnSpc>
                        <a:spcBef>
                          <a:spcPts val="0"/>
                        </a:spcBef>
                        <a:spcAft>
                          <a:spcPts val="1200"/>
                        </a:spcAft>
                        <a:buNone/>
                      </a:pPr>
                      <a:r>
                        <a:rPr lang="en" sz="1300" b="1" i="1">
                          <a:solidFill>
                            <a:schemeClr val="lt1"/>
                          </a:solidFill>
                          <a:latin typeface="Lato"/>
                          <a:ea typeface="Lato"/>
                          <a:cs typeface="Lato"/>
                          <a:sym typeface="Lato"/>
                        </a:rPr>
                        <a:t>Demographics</a:t>
                      </a:r>
                      <a:endParaRPr>
                        <a:solidFill>
                          <a:schemeClr val="lt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4A86E8"/>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1200"/>
                        </a:spcAft>
                        <a:buNone/>
                      </a:pPr>
                      <a:r>
                        <a:rPr lang="en" sz="1300" i="1">
                          <a:solidFill>
                            <a:schemeClr val="accent1"/>
                          </a:solidFill>
                          <a:latin typeface="Lato"/>
                          <a:ea typeface="Lato"/>
                          <a:cs typeface="Lato"/>
                          <a:sym typeface="Lato"/>
                        </a:rPr>
                        <a:t>Ages 0-4</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1200"/>
                        </a:spcAft>
                        <a:buNone/>
                      </a:pPr>
                      <a:r>
                        <a:rPr lang="en" sz="1300" b="1">
                          <a:solidFill>
                            <a:schemeClr val="accent1"/>
                          </a:solidFill>
                          <a:latin typeface="Lato"/>
                          <a:ea typeface="Lato"/>
                          <a:cs typeface="Lato"/>
                          <a:sym typeface="Lato"/>
                        </a:rPr>
                        <a:t>3,200 </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1200"/>
                        </a:spcAft>
                        <a:buNone/>
                      </a:pPr>
                      <a:r>
                        <a:rPr lang="en" sz="1300" i="1">
                          <a:solidFill>
                            <a:schemeClr val="accent1"/>
                          </a:solidFill>
                          <a:latin typeface="Lato"/>
                          <a:ea typeface="Lato"/>
                          <a:cs typeface="Lato"/>
                          <a:sym typeface="Lato"/>
                        </a:rPr>
                        <a:t>Ages 5-17</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1200"/>
                        </a:spcAft>
                        <a:buNone/>
                      </a:pPr>
                      <a:r>
                        <a:rPr lang="en" sz="1300" b="1">
                          <a:solidFill>
                            <a:schemeClr val="accent1"/>
                          </a:solidFill>
                          <a:latin typeface="Lato"/>
                          <a:ea typeface="Lato"/>
                          <a:cs typeface="Lato"/>
                          <a:sym typeface="Lato"/>
                        </a:rPr>
                        <a:t>9,015 </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r h="381000">
                <a:tc gridSpan="2">
                  <a:txBody>
                    <a:bodyPr/>
                    <a:lstStyle/>
                    <a:p>
                      <a:pPr marL="0" lvl="0" indent="0" algn="l" rtl="0">
                        <a:lnSpc>
                          <a:spcPct val="115000"/>
                        </a:lnSpc>
                        <a:spcBef>
                          <a:spcPts val="0"/>
                        </a:spcBef>
                        <a:spcAft>
                          <a:spcPts val="1200"/>
                        </a:spcAft>
                        <a:buNone/>
                      </a:pPr>
                      <a:r>
                        <a:rPr lang="en" sz="1300" b="1" i="1">
                          <a:solidFill>
                            <a:schemeClr val="lt1"/>
                          </a:solidFill>
                          <a:latin typeface="Lato"/>
                          <a:ea typeface="Lato"/>
                          <a:cs typeface="Lato"/>
                          <a:sym typeface="Lato"/>
                        </a:rPr>
                        <a:t>Health Insurance: Ages 0-18</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4A86E8"/>
                    </a:solidFill>
                  </a:tcPr>
                </a:tc>
                <a:tc hMerge="1">
                  <a:txBody>
                    <a:bodyPr/>
                    <a:lstStyle/>
                    <a:p>
                      <a:endParaRPr lang="en-US"/>
                    </a:p>
                  </a:txBody>
                  <a:tcPr/>
                </a:tc>
                <a:extLst>
                  <a:ext uri="{0D108BD9-81ED-4DB2-BD59-A6C34878D82A}">
                    <a16:rowId xmlns:a16="http://schemas.microsoft.com/office/drawing/2014/main" val="10003"/>
                  </a:ext>
                </a:extLst>
              </a:tr>
              <a:tr h="396200">
                <a:tc>
                  <a:txBody>
                    <a:bodyPr/>
                    <a:lstStyle/>
                    <a:p>
                      <a:pPr marL="0" lvl="0" indent="0" algn="l" rtl="0">
                        <a:lnSpc>
                          <a:spcPct val="115000"/>
                        </a:lnSpc>
                        <a:spcBef>
                          <a:spcPts val="0"/>
                        </a:spcBef>
                        <a:spcAft>
                          <a:spcPts val="1200"/>
                        </a:spcAft>
                        <a:buNone/>
                      </a:pPr>
                      <a:r>
                        <a:rPr lang="en" sz="1300" i="1">
                          <a:solidFill>
                            <a:schemeClr val="accent1"/>
                          </a:solidFill>
                          <a:latin typeface="Lato"/>
                          <a:ea typeface="Lato"/>
                          <a:cs typeface="Lato"/>
                          <a:sym typeface="Lato"/>
                        </a:rPr>
                        <a:t>MaineCare</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1200"/>
                        </a:spcAft>
                        <a:buNone/>
                      </a:pPr>
                      <a:r>
                        <a:rPr lang="en" sz="1300" b="1">
                          <a:solidFill>
                            <a:schemeClr val="accent1"/>
                          </a:solidFill>
                          <a:latin typeface="Lato"/>
                          <a:ea typeface="Lato"/>
                          <a:cs typeface="Lato"/>
                          <a:sym typeface="Lato"/>
                        </a:rPr>
                        <a:t>60.1%</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r h="396200">
                <a:tc>
                  <a:txBody>
                    <a:bodyPr/>
                    <a:lstStyle/>
                    <a:p>
                      <a:pPr marL="0" lvl="0" indent="0" algn="l" rtl="0">
                        <a:lnSpc>
                          <a:spcPct val="115000"/>
                        </a:lnSpc>
                        <a:spcBef>
                          <a:spcPts val="0"/>
                        </a:spcBef>
                        <a:spcAft>
                          <a:spcPts val="1200"/>
                        </a:spcAft>
                        <a:buNone/>
                      </a:pPr>
                      <a:r>
                        <a:rPr lang="en" sz="1300" i="1">
                          <a:solidFill>
                            <a:schemeClr val="accent1"/>
                          </a:solidFill>
                          <a:latin typeface="Lato"/>
                          <a:ea typeface="Lato"/>
                          <a:cs typeface="Lato"/>
                          <a:sym typeface="Lato"/>
                        </a:rPr>
                        <a:t>Uninsured</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1200"/>
                        </a:spcAft>
                        <a:buNone/>
                      </a:pPr>
                      <a:r>
                        <a:rPr lang="en" sz="1300" b="1">
                          <a:solidFill>
                            <a:schemeClr val="accent1"/>
                          </a:solidFill>
                          <a:latin typeface="Lato"/>
                          <a:ea typeface="Lato"/>
                          <a:cs typeface="Lato"/>
                          <a:sym typeface="Lato"/>
                        </a:rPr>
                        <a:t>8.3%</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9DAF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A2E709F3-7D2C-4FF2-9D1B-B961E70C16FA}"/>
              </a:ext>
            </a:extLst>
          </p:cNvPr>
          <p:cNvPicPr>
            <a:picLocks noChangeAspect="1"/>
          </p:cNvPicPr>
          <p:nvPr/>
        </p:nvPicPr>
        <p:blipFill>
          <a:blip r:embed="rId3"/>
          <a:stretch>
            <a:fillRect/>
          </a:stretch>
        </p:blipFill>
        <p:spPr>
          <a:xfrm>
            <a:off x="1886512" y="968314"/>
            <a:ext cx="5370976" cy="4054858"/>
          </a:xfrm>
          <a:prstGeom prst="rect">
            <a:avLst/>
          </a:prstGeom>
        </p:spPr>
      </p:pic>
      <p:sp>
        <p:nvSpPr>
          <p:cNvPr id="111" name="Google Shape;111;p16"/>
          <p:cNvSpPr txBox="1">
            <a:spLocks noGrp="1"/>
          </p:cNvSpPr>
          <p:nvPr>
            <p:ph type="body" idx="1"/>
          </p:nvPr>
        </p:nvSpPr>
        <p:spPr>
          <a:xfrm>
            <a:off x="70070" y="4615766"/>
            <a:ext cx="5758202" cy="535200"/>
          </a:xfrm>
          <a:prstGeom prst="rect">
            <a:avLst/>
          </a:prstGeom>
        </p:spPr>
        <p:txBody>
          <a:bodyPr spcFirstLastPara="1" wrap="square" lIns="91425" tIns="91425" rIns="91425" bIns="91425" anchor="t" anchorCtr="0">
            <a:normAutofit/>
          </a:bodyPr>
          <a:lstStyle/>
          <a:p>
            <a:pPr marL="0" indent="0">
              <a:buNone/>
            </a:pPr>
            <a:r>
              <a:rPr lang="en" sz="900" dirty="0">
                <a:solidFill>
                  <a:schemeClr val="accent1"/>
                </a:solidFill>
                <a:latin typeface="Lato"/>
                <a:ea typeface="Lato"/>
                <a:cs typeface="Lato"/>
                <a:sym typeface="Lato"/>
              </a:rPr>
              <a:t>There are ~3840  0-5 yr olds in the county, with ~ 600 children born every year</a:t>
            </a:r>
            <a:endParaRPr lang="en-US" sz="900" dirty="0">
              <a:solidFill>
                <a:schemeClr val="accent1"/>
              </a:solidFill>
            </a:endParaRPr>
          </a:p>
          <a:p>
            <a:pPr marL="0" lvl="0" indent="0" algn="l" rtl="0">
              <a:spcBef>
                <a:spcPts val="0"/>
              </a:spcBef>
              <a:spcAft>
                <a:spcPts val="0"/>
              </a:spcAft>
              <a:buNone/>
            </a:pPr>
            <a:r>
              <a:rPr lang="en" sz="900" dirty="0"/>
              <a:t>These numbers do not reflect those kids who had some coverage (1 month), or kids with no coverage</a:t>
            </a:r>
            <a:endParaRPr sz="900" dirty="0"/>
          </a:p>
        </p:txBody>
      </p:sp>
      <p:sp>
        <p:nvSpPr>
          <p:cNvPr id="8" name="Rectangle 7">
            <a:extLst>
              <a:ext uri="{FF2B5EF4-FFF2-40B4-BE49-F238E27FC236}">
                <a16:creationId xmlns:a16="http://schemas.microsoft.com/office/drawing/2014/main" id="{37C9D959-866B-43CD-B1D8-CED73EC76F8A}"/>
              </a:ext>
            </a:extLst>
          </p:cNvPr>
          <p:cNvSpPr/>
          <p:nvPr/>
        </p:nvSpPr>
        <p:spPr>
          <a:xfrm>
            <a:off x="683741" y="1140941"/>
            <a:ext cx="918518" cy="234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Google Shape;110;p16"/>
          <p:cNvSpPr txBox="1">
            <a:spLocks noGrp="1"/>
          </p:cNvSpPr>
          <p:nvPr>
            <p:ph type="title"/>
          </p:nvPr>
        </p:nvSpPr>
        <p:spPr>
          <a:xfrm>
            <a:off x="214183" y="553442"/>
            <a:ext cx="5923006" cy="535200"/>
          </a:xfrm>
          <a:prstGeom prst="rect">
            <a:avLst/>
          </a:prstGeom>
        </p:spPr>
        <p:txBody>
          <a:bodyPr spcFirstLastPara="1" wrap="square" lIns="91425" tIns="91425" rIns="91425" bIns="91425" anchor="t" anchorCtr="0">
            <a:normAutofit fontScale="90000"/>
          </a:bodyPr>
          <a:lstStyle/>
          <a:p>
            <a:pPr marL="0" lvl="0" indent="0" rtl="0">
              <a:spcBef>
                <a:spcPts val="0"/>
              </a:spcBef>
              <a:spcAft>
                <a:spcPts val="0"/>
              </a:spcAft>
              <a:buNone/>
            </a:pPr>
            <a:r>
              <a:rPr lang="en" sz="2000" dirty="0"/>
              <a:t>Aroostook County Claims Data: </a:t>
            </a:r>
            <a:br>
              <a:rPr lang="en" sz="2000" dirty="0"/>
            </a:br>
            <a:r>
              <a:rPr lang="en" sz="1600" dirty="0"/>
              <a:t>Percentage insurance coverage out of entire AC population 0-5 </a:t>
            </a:r>
            <a:endParaRPr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727650" y="131865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0">
                <a:solidFill>
                  <a:srgbClr val="3C4043"/>
                </a:solidFill>
                <a:highlight>
                  <a:srgbClr val="FFFFFF"/>
                </a:highlight>
                <a:latin typeface="Roboto"/>
                <a:ea typeface="Roboto"/>
                <a:cs typeface="Roboto"/>
                <a:sym typeface="Roboto"/>
              </a:rPr>
              <a:t>Even if kids are insured, does that mean they are receiving care?</a:t>
            </a:r>
            <a:endParaRPr sz="2000"/>
          </a:p>
        </p:txBody>
      </p:sp>
      <p:sp>
        <p:nvSpPr>
          <p:cNvPr id="123" name="Google Shape;123;p17"/>
          <p:cNvSpPr txBox="1"/>
          <p:nvPr/>
        </p:nvSpPr>
        <p:spPr>
          <a:xfrm>
            <a:off x="514638" y="4015592"/>
            <a:ext cx="81147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Lato"/>
                <a:ea typeface="Lato"/>
                <a:cs typeface="Lato"/>
                <a:sym typeface="Lato"/>
              </a:rPr>
              <a:t>Among children enrolled in Head Start, 55% of kids ages 0-2 and 25% of kids ages 3-4 do not have dental homes, despite over 90% in each category having MaineCare coverage, with headstart pushing for dental homes, why don’t families have dental homes?</a:t>
            </a:r>
            <a:endParaRPr dirty="0">
              <a:latin typeface="Lato"/>
              <a:ea typeface="Lato"/>
              <a:cs typeface="Lato"/>
              <a:sym typeface="Lato"/>
            </a:endParaRPr>
          </a:p>
        </p:txBody>
      </p:sp>
      <p:graphicFrame>
        <p:nvGraphicFramePr>
          <p:cNvPr id="124" name="Google Shape;124;p17"/>
          <p:cNvGraphicFramePr/>
          <p:nvPr/>
        </p:nvGraphicFramePr>
        <p:xfrm>
          <a:off x="76063" y="1853850"/>
          <a:ext cx="8991850" cy="1749051"/>
        </p:xfrm>
        <a:graphic>
          <a:graphicData uri="http://schemas.openxmlformats.org/drawingml/2006/table">
            <a:tbl>
              <a:tblPr>
                <a:noFill/>
                <a:tableStyleId>{BB62568A-0F71-412A-81C4-1E32A088A06D}</a:tableStyleId>
              </a:tblPr>
              <a:tblGrid>
                <a:gridCol w="228625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tblGrid>
              <a:tr h="0">
                <a:tc>
                  <a:txBody>
                    <a:bodyPr/>
                    <a:lstStyle/>
                    <a:p>
                      <a:pPr marL="0" lvl="0" indent="0" algn="l" rtl="0">
                        <a:spcBef>
                          <a:spcPts val="0"/>
                        </a:spcBef>
                        <a:spcAft>
                          <a:spcPts val="0"/>
                        </a:spcAft>
                        <a:buNone/>
                      </a:pPr>
                      <a:endParaRPr/>
                    </a:p>
                  </a:txBody>
                  <a:tcPr marL="28575" marR="28575" marT="91425" marB="91425"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28575" cap="flat" cmpd="sng">
                      <a:solidFill>
                        <a:srgbClr val="1155CC">
                          <a:alpha val="0"/>
                        </a:srgbClr>
                      </a:solidFill>
                      <a:prstDash val="solid"/>
                      <a:round/>
                      <a:headEnd type="none" w="sm" len="sm"/>
                      <a:tailEnd type="none" w="sm" len="sm"/>
                    </a:lnT>
                    <a:lnB w="28575" cap="flat" cmpd="sng">
                      <a:solidFill>
                        <a:srgbClr val="274E1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91425" marB="91425"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1155CC">
                          <a:alpha val="0"/>
                        </a:srgbClr>
                      </a:solidFill>
                      <a:prstDash val="solid"/>
                      <a:round/>
                      <a:headEnd type="none" w="sm" len="sm"/>
                      <a:tailEnd type="none" w="sm" len="sm"/>
                    </a:lnT>
                    <a:lnB w="28575" cap="flat" cmpd="sng">
                      <a:solidFill>
                        <a:srgbClr val="274E1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1155CC">
                          <a:alpha val="0"/>
                        </a:srgbClr>
                      </a:solidFill>
                      <a:prstDash val="solid"/>
                      <a:round/>
                      <a:headEnd type="none" w="sm" len="sm"/>
                      <a:tailEnd type="none" w="sm" len="sm"/>
                    </a:lnT>
                    <a:lnB w="28575" cap="flat" cmpd="sng">
                      <a:solidFill>
                        <a:srgbClr val="274E1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28575" cap="flat" cmpd="sng">
                      <a:solidFill>
                        <a:srgbClr val="274E1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91425" marB="91425" anchor="b">
                    <a:lnL w="9525" cap="flat" cmpd="sng">
                      <a:solidFill>
                        <a:srgbClr val="CCCCCC">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28575" cap="flat" cmpd="sng">
                      <a:solidFill>
                        <a:srgbClr val="274E13"/>
                      </a:solidFill>
                      <a:prstDash val="solid"/>
                      <a:round/>
                      <a:headEnd type="none" w="sm" len="sm"/>
                      <a:tailEnd type="none" w="sm" len="sm"/>
                    </a:lnB>
                  </a:tcPr>
                </a:tc>
                <a:tc gridSpan="2">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Dental Home</a:t>
                      </a:r>
                      <a:endParaRPr sz="1100" b="1">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274E13"/>
                      </a:solidFill>
                      <a:prstDash val="solid"/>
                      <a:round/>
                      <a:headEnd type="none" w="sm" len="sm"/>
                      <a:tailEnd type="none" w="sm" len="sm"/>
                    </a:lnB>
                    <a:solidFill>
                      <a:srgbClr val="D9E1F2"/>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Medical Home</a:t>
                      </a:r>
                      <a:endParaRPr sz="1100" b="1">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274E13"/>
                      </a:solidFill>
                      <a:prstDash val="solid"/>
                      <a:round/>
                      <a:headEnd type="none" w="sm" len="sm"/>
                      <a:tailEnd type="none" w="sm" len="sm"/>
                    </a:lnB>
                    <a:solidFill>
                      <a:srgbClr val="D9E1F2"/>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Aroostook Head Start [2018-2019]</a:t>
                      </a:r>
                      <a:endParaRPr sz="1100">
                        <a:latin typeface="Calibri"/>
                        <a:ea typeface="Calibri"/>
                        <a:cs typeface="Calibri"/>
                        <a:sym typeface="Calibri"/>
                      </a:endParaRPr>
                    </a:p>
                  </a:txBody>
                  <a:tcPr marL="28575" marR="28575" marT="91425" marB="91425" anchor="b">
                    <a:lnL w="28575" cap="flat" cmpd="sng">
                      <a:solidFill>
                        <a:srgbClr val="274E13"/>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274E13"/>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 of Children</a:t>
                      </a:r>
                      <a:endParaRPr sz="12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274E13"/>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MaineCare</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274E13"/>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Uninsured</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274E13"/>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Private</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274E13"/>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Yes</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274E13"/>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No</a:t>
                      </a:r>
                      <a:endParaRPr sz="11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274E13"/>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Yes</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274E13"/>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No</a:t>
                      </a:r>
                      <a:endParaRPr sz="11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0 to 2</a:t>
                      </a:r>
                      <a:endParaRPr sz="1100" b="1">
                        <a:latin typeface="Calibri"/>
                        <a:ea typeface="Calibri"/>
                        <a:cs typeface="Calibri"/>
                        <a:sym typeface="Calibri"/>
                      </a:endParaRPr>
                    </a:p>
                  </a:txBody>
                  <a:tcPr marL="28575" marR="28575" marT="91425" marB="91425" anchor="b">
                    <a:lnL w="28575" cap="flat" cmpd="sng">
                      <a:solidFill>
                        <a:srgbClr val="274E13"/>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7E6E6"/>
                    </a:solidFill>
                  </a:tcPr>
                </a:tc>
                <a:tc>
                  <a:txBody>
                    <a:bodyPr/>
                    <a:lstStyle/>
                    <a:p>
                      <a:pPr marL="0" lvl="0" indent="0" algn="r" rtl="0">
                        <a:lnSpc>
                          <a:spcPct val="115000"/>
                        </a:lnSpc>
                        <a:spcBef>
                          <a:spcPts val="0"/>
                        </a:spcBef>
                        <a:spcAft>
                          <a:spcPts val="0"/>
                        </a:spcAft>
                        <a:buNone/>
                      </a:pPr>
                      <a:r>
                        <a:rPr lang="en" sz="1200">
                          <a:latin typeface="Calibri"/>
                          <a:ea typeface="Calibri"/>
                          <a:cs typeface="Calibri"/>
                          <a:sym typeface="Calibri"/>
                        </a:rPr>
                        <a:t>110</a:t>
                      </a:r>
                      <a:endParaRPr sz="12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a:latin typeface="Calibri"/>
                          <a:ea typeface="Calibri"/>
                          <a:cs typeface="Calibri"/>
                          <a:sym typeface="Calibri"/>
                        </a:rPr>
                        <a:t>92.7%</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a:latin typeface="Calibri"/>
                          <a:ea typeface="Calibri"/>
                          <a:cs typeface="Calibri"/>
                          <a:sym typeface="Calibri"/>
                        </a:rPr>
                        <a:t>0.9%</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a:latin typeface="Calibri"/>
                          <a:ea typeface="Calibri"/>
                          <a:cs typeface="Calibri"/>
                          <a:sym typeface="Calibri"/>
                        </a:rPr>
                        <a:t>45%</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a:latin typeface="Calibri"/>
                          <a:ea typeface="Calibri"/>
                          <a:cs typeface="Calibri"/>
                          <a:sym typeface="Calibri"/>
                        </a:rPr>
                        <a:t>55%</a:t>
                      </a:r>
                      <a:endParaRPr sz="11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a:latin typeface="Calibri"/>
                          <a:ea typeface="Calibri"/>
                          <a:cs typeface="Calibri"/>
                          <a:sym typeface="Calibri"/>
                        </a:rPr>
                        <a:t>73%</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a:latin typeface="Calibri"/>
                          <a:ea typeface="Calibri"/>
                          <a:cs typeface="Calibri"/>
                          <a:sym typeface="Calibri"/>
                        </a:rPr>
                        <a:t>27%</a:t>
                      </a:r>
                      <a:endParaRPr sz="11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28575" cap="flat" cmpd="sng">
                      <a:solidFill>
                        <a:srgbClr val="274E13"/>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3 to 4</a:t>
                      </a:r>
                      <a:endParaRPr sz="1100" b="1">
                        <a:latin typeface="Calibri"/>
                        <a:ea typeface="Calibri"/>
                        <a:cs typeface="Calibri"/>
                        <a:sym typeface="Calibri"/>
                      </a:endParaRPr>
                    </a:p>
                  </a:txBody>
                  <a:tcPr marL="28575" marR="28575" marT="91425" marB="91425" anchor="b">
                    <a:lnL w="28575" cap="flat" cmpd="sng">
                      <a:solidFill>
                        <a:srgbClr val="274E13"/>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274E13"/>
                      </a:solidFill>
                      <a:prstDash val="solid"/>
                      <a:round/>
                      <a:headEnd type="none" w="sm" len="sm"/>
                      <a:tailEnd type="none" w="sm" len="sm"/>
                    </a:lnB>
                    <a:solidFill>
                      <a:srgbClr val="E7E6E6"/>
                    </a:solidFill>
                  </a:tcPr>
                </a:tc>
                <a:tc>
                  <a:txBody>
                    <a:bodyPr/>
                    <a:lstStyle/>
                    <a:p>
                      <a:pPr marL="0" lvl="0" indent="0" algn="r" rtl="0">
                        <a:lnSpc>
                          <a:spcPct val="115000"/>
                        </a:lnSpc>
                        <a:spcBef>
                          <a:spcPts val="0"/>
                        </a:spcBef>
                        <a:spcAft>
                          <a:spcPts val="0"/>
                        </a:spcAft>
                        <a:buNone/>
                      </a:pPr>
                      <a:r>
                        <a:rPr lang="en" sz="1200">
                          <a:latin typeface="Calibri"/>
                          <a:ea typeface="Calibri"/>
                          <a:cs typeface="Calibri"/>
                          <a:sym typeface="Calibri"/>
                        </a:rPr>
                        <a:t>207</a:t>
                      </a:r>
                      <a:endParaRPr sz="12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274E13"/>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a:latin typeface="Calibri"/>
                          <a:ea typeface="Calibri"/>
                          <a:cs typeface="Calibri"/>
                          <a:sym typeface="Calibri"/>
                        </a:rPr>
                        <a:t>90.3%</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274E13"/>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a:latin typeface="Calibri"/>
                          <a:ea typeface="Calibri"/>
                          <a:cs typeface="Calibri"/>
                          <a:sym typeface="Calibri"/>
                        </a:rPr>
                        <a:t>0.5%</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274E13"/>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a:latin typeface="Calibri"/>
                          <a:ea typeface="Calibri"/>
                          <a:cs typeface="Calibri"/>
                          <a:sym typeface="Calibri"/>
                        </a:rPr>
                        <a:t>8.7%</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274E13"/>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a:latin typeface="Calibri"/>
                          <a:ea typeface="Calibri"/>
                          <a:cs typeface="Calibri"/>
                          <a:sym typeface="Calibri"/>
                        </a:rPr>
                        <a:t>75%</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274E13"/>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a:latin typeface="Calibri"/>
                          <a:ea typeface="Calibri"/>
                          <a:cs typeface="Calibri"/>
                          <a:sym typeface="Calibri"/>
                        </a:rPr>
                        <a:t>25%</a:t>
                      </a:r>
                      <a:endParaRPr sz="11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274E13"/>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a:latin typeface="Calibri"/>
                          <a:ea typeface="Calibri"/>
                          <a:cs typeface="Calibri"/>
                          <a:sym typeface="Calibri"/>
                        </a:rPr>
                        <a:t>84%</a:t>
                      </a:r>
                      <a:endParaRPr sz="1100">
                        <a:latin typeface="Calibri"/>
                        <a:ea typeface="Calibri"/>
                        <a:cs typeface="Calibri"/>
                        <a:sym typeface="Calibri"/>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274E13"/>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a:latin typeface="Calibri"/>
                          <a:ea typeface="Calibri"/>
                          <a:cs typeface="Calibri"/>
                          <a:sym typeface="Calibri"/>
                        </a:rPr>
                        <a:t>16%</a:t>
                      </a:r>
                      <a:endParaRPr sz="11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28575" cap="flat" cmpd="sng">
                      <a:solidFill>
                        <a:srgbClr val="274E13"/>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274E1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729450" y="1292974"/>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contributing?</a:t>
            </a:r>
            <a:endParaRPr/>
          </a:p>
        </p:txBody>
      </p:sp>
      <p:sp>
        <p:nvSpPr>
          <p:cNvPr id="130" name="Google Shape;130;p18"/>
          <p:cNvSpPr txBox="1">
            <a:spLocks noGrp="1"/>
          </p:cNvSpPr>
          <p:nvPr>
            <p:ph type="body" idx="1"/>
          </p:nvPr>
        </p:nvSpPr>
        <p:spPr>
          <a:xfrm>
            <a:off x="729450" y="2078875"/>
            <a:ext cx="7688700" cy="2716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Addy &amp; Jenna from ACAP have seen a few things in the community that are contributing to lack of dental home:</a:t>
            </a:r>
            <a:endParaRPr/>
          </a:p>
          <a:p>
            <a:pPr marL="457200" lvl="0" indent="-311150" algn="l" rtl="0">
              <a:spcBef>
                <a:spcPts val="1200"/>
              </a:spcBef>
              <a:spcAft>
                <a:spcPts val="0"/>
              </a:spcAft>
              <a:buSzPts val="1300"/>
              <a:buChar char="-"/>
            </a:pPr>
            <a:r>
              <a:rPr lang="en" sz="1500"/>
              <a:t>Transportation</a:t>
            </a:r>
            <a:r>
              <a:rPr lang="en"/>
              <a:t> </a:t>
            </a:r>
            <a:endParaRPr/>
          </a:p>
          <a:p>
            <a:pPr marL="914400" lvl="1" indent="-298450" algn="l" rtl="0">
              <a:spcBef>
                <a:spcPts val="0"/>
              </a:spcBef>
              <a:spcAft>
                <a:spcPts val="0"/>
              </a:spcAft>
              <a:buSzPts val="1100"/>
              <a:buChar char="-"/>
            </a:pPr>
            <a:r>
              <a:rPr lang="en"/>
              <a:t>some families that are able to find a dental home have a hard time driving there</a:t>
            </a:r>
            <a:endParaRPr/>
          </a:p>
          <a:p>
            <a:pPr marL="457200" lvl="0" indent="-323850" algn="l" rtl="0">
              <a:spcBef>
                <a:spcPts val="0"/>
              </a:spcBef>
              <a:spcAft>
                <a:spcPts val="0"/>
              </a:spcAft>
              <a:buSzPts val="1500"/>
              <a:buChar char="-"/>
            </a:pPr>
            <a:r>
              <a:rPr lang="en" sz="1500"/>
              <a:t>Appointment wait-time </a:t>
            </a:r>
            <a:endParaRPr sz="1500"/>
          </a:p>
          <a:p>
            <a:pPr marL="914400" lvl="1" indent="-298450" algn="l" rtl="0">
              <a:spcBef>
                <a:spcPts val="0"/>
              </a:spcBef>
              <a:spcAft>
                <a:spcPts val="0"/>
              </a:spcAft>
              <a:buSzPts val="1100"/>
              <a:buChar char="-"/>
            </a:pPr>
            <a:r>
              <a:rPr lang="en"/>
              <a:t>long wait-list for kids to see a provider</a:t>
            </a:r>
            <a:endParaRPr/>
          </a:p>
          <a:p>
            <a:pPr marL="457200" lvl="0" indent="-323850" algn="l" rtl="0">
              <a:spcBef>
                <a:spcPts val="0"/>
              </a:spcBef>
              <a:spcAft>
                <a:spcPts val="0"/>
              </a:spcAft>
              <a:buSzPts val="1500"/>
              <a:buChar char="-"/>
            </a:pPr>
            <a:r>
              <a:rPr lang="en" sz="1500"/>
              <a:t>Lack of Knowledge </a:t>
            </a:r>
            <a:endParaRPr sz="1500"/>
          </a:p>
          <a:p>
            <a:pPr marL="914400" lvl="1" indent="-298450" algn="l" rtl="0">
              <a:spcBef>
                <a:spcPts val="0"/>
              </a:spcBef>
              <a:spcAft>
                <a:spcPts val="0"/>
              </a:spcAft>
              <a:buSzPts val="1100"/>
              <a:buChar char="-"/>
            </a:pPr>
            <a:r>
              <a:rPr lang="en"/>
              <a:t>parents and caregivers don’t know when to take their kids to the dentist, or don’t prioritize dental care</a:t>
            </a:r>
            <a:endParaRPr/>
          </a:p>
          <a:p>
            <a:pPr marL="457200" lvl="0" indent="-323850" algn="l" rtl="0">
              <a:spcBef>
                <a:spcPts val="0"/>
              </a:spcBef>
              <a:spcAft>
                <a:spcPts val="0"/>
              </a:spcAft>
              <a:buSzPts val="1500"/>
              <a:buChar char="-"/>
            </a:pPr>
            <a:r>
              <a:rPr lang="en" sz="1500"/>
              <a:t>Generational and Cultural Barriers</a:t>
            </a:r>
            <a:endParaRPr sz="1500"/>
          </a:p>
          <a:p>
            <a:pPr marL="914400" lvl="1" indent="-298450" algn="l" rtl="0">
              <a:spcBef>
                <a:spcPts val="0"/>
              </a:spcBef>
              <a:spcAft>
                <a:spcPts val="0"/>
              </a:spcAft>
              <a:buSzPts val="1100"/>
              <a:buChar char="-"/>
            </a:pPr>
            <a:r>
              <a:rPr lang="en"/>
              <a:t> self-fulfilling prophecy of parents believing that because they grew up with bad teeth, so will their kids </a:t>
            </a: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190</TotalTime>
  <Words>1791</Words>
  <Application>Microsoft Macintosh PowerPoint</Application>
  <PresentationFormat>On-screen Show (16:9)</PresentationFormat>
  <Paragraphs>188</Paragraphs>
  <Slides>20</Slides>
  <Notes>15</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Raleway</vt:lpstr>
      <vt:lpstr>Calibri</vt:lpstr>
      <vt:lpstr>Arial</vt:lpstr>
      <vt:lpstr>Courier New</vt:lpstr>
      <vt:lpstr>Lato</vt:lpstr>
      <vt:lpstr>Roboto</vt:lpstr>
      <vt:lpstr>Streamline</vt:lpstr>
      <vt:lpstr>Aroostook Oral Health Project</vt:lpstr>
      <vt:lpstr>PowerPoint Presentation</vt:lpstr>
      <vt:lpstr>The current reality of children’s oral health in Maine</vt:lpstr>
      <vt:lpstr>Aroostook County Trends: Children’s Oral Health Needs</vt:lpstr>
      <vt:lpstr>Maine Statewide survey: </vt:lpstr>
      <vt:lpstr>Aroostook County Stats - 2019</vt:lpstr>
      <vt:lpstr>Aroostook County Claims Data:  Percentage insurance coverage out of entire AC population 0-5 </vt:lpstr>
      <vt:lpstr>Even if kids are insured, does that mean they are receiving care?</vt:lpstr>
      <vt:lpstr>What is contributing?</vt:lpstr>
      <vt:lpstr>Provider Directories: </vt:lpstr>
      <vt:lpstr>Aroostook County Search Results  </vt:lpstr>
      <vt:lpstr>Aroostook County Call Results</vt:lpstr>
      <vt:lpstr>Anecdotal Evidence - Few taking New Pts with MaineCare </vt:lpstr>
      <vt:lpstr>Prevention is critical</vt:lpstr>
      <vt:lpstr>PowerPoint Presentation</vt:lpstr>
      <vt:lpstr>Where are parents getting information?</vt:lpstr>
      <vt:lpstr>What can we do to intervene?</vt:lpstr>
      <vt:lpstr>Suggestion: World Café  </vt:lpstr>
      <vt:lpstr>World Café: Method</vt:lpstr>
      <vt:lpstr>Questions, Comments,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Aroostook County Trends: Children’s Oral Health Needs</dc:title>
  <dc:creator>Emily Leach</dc:creator>
  <cp:lastModifiedBy>Becca Matusovich</cp:lastModifiedBy>
  <cp:revision>16</cp:revision>
  <dcterms:modified xsi:type="dcterms:W3CDTF">2021-09-15T15:09:42Z</dcterms:modified>
</cp:coreProperties>
</file>